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Bobby Jones" charset="1" panose="00000000000000000000"/>
      <p:regular r:id="rId26"/>
    </p:embeddedFont>
    <p:embeddedFont>
      <p:font typeface="Alegreya Bold" charset="1" panose="00000800000000000000"/>
      <p:regular r:id="rId27"/>
    </p:embeddedFont>
    <p:embeddedFont>
      <p:font typeface="Alegreya Bold Italics" charset="1" panose="000008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notesMasters/notesMaster1.xml" Type="http://schemas.openxmlformats.org/officeDocument/2006/relationships/notesMaster"/><Relationship Id="rId29" Target="theme/theme2.xml" Type="http://schemas.openxmlformats.org/officeDocument/2006/relationships/theme"/><Relationship Id="rId3" Target="viewProps.xml" Type="http://schemas.openxmlformats.org/officeDocument/2006/relationships/viewProps"/><Relationship Id="rId30" Target="notesSlides/notesSlide1.xml" Type="http://schemas.openxmlformats.org/officeDocument/2006/relationships/notesSlide"/><Relationship Id="rId31" Target="notesSlides/notesSlide2.xml" Type="http://schemas.openxmlformats.org/officeDocument/2006/relationships/notesSlide"/><Relationship Id="rId32" Target="notesSlides/notesSlide3.xml" Type="http://schemas.openxmlformats.org/officeDocument/2006/relationships/notesSlide"/><Relationship Id="rId33" Target="notesSlides/notesSlide4.xml" Type="http://schemas.openxmlformats.org/officeDocument/2006/relationships/notesSlide"/><Relationship Id="rId34" Target="notesSlides/notesSlide5.xml" Type="http://schemas.openxmlformats.org/officeDocument/2006/relationships/notesSlide"/><Relationship Id="rId35" Target="notesSlides/notesSlide6.xml" Type="http://schemas.openxmlformats.org/officeDocument/2006/relationships/notesSlide"/><Relationship Id="rId36" Target="fonts/font36.fntdata" Type="http://schemas.openxmlformats.org/officeDocument/2006/relationships/font"/><Relationship Id="rId37" Target="notesSlides/notesSlide7.xml" Type="http://schemas.openxmlformats.org/officeDocument/2006/relationships/notesSlide"/><Relationship Id="rId38" Target="notesSlides/notesSlide8.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我們這個專案的靈感是從現在很常出現的互動式展覽得到的。現在有越來越多展覽透過sensor或攝影機，讓觀眾來跟畫面互動，也讓體驗變得更有參與性。</a:t>
            </a:r>
          </a:p>
          <a:p>
            <a:r>
              <a:rPr lang="en-US"/>
              <a:t>我們就在思考，如果這樣的互動可以配合上這次的風格轉換的專案，應該會蠻有趣的。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這個專案的核心概念分兩部分，第一部分是希望能夠將畫面即時轉換成不同藝術風格的視覺效果。</a:t>
            </a:r>
          </a:p>
          <a:p>
            <a:r>
              <a:rPr lang="en-US"/>
              <a:t/>
            </a:r>
          </a:p>
          <a:p>
            <a:r>
              <a:rPr lang="en-US"/>
              <a:t>使用前使用者可以上傳自己想要的風格圖片，然後系統再將攝影機的視訊畫面，去結合此照片的特徵，去做實時影像的風格轉換。</a:t>
            </a:r>
          </a:p>
          <a:p>
            <a:r>
              <a:rPr lang="en-US"/>
              <a:t/>
            </a:r>
          </a:p>
          <a:p>
            <a:r>
              <a:rPr lang="en-US"/>
              <a:t>跟過去許多風格轉換模型不太一樣的是，此專案並不是針對某幾種固定風格去做訓練，所以他是可以針對使用者當下自己給的風格圖片去做即時轉換，簡單來說就是，每次的風格都可以是全新的、客製化的。</a:t>
            </a:r>
          </a:p>
          <a:p>
            <a:r>
              <a:rPr lang="en-US"/>
              <a:t>這樣的設計讓系統更有彈性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專案第二部分的核心概念是我們加入了手勢辨識的功能。使用者只需要比出特定的手勢，就可以觸發特定功能。這樣的設計變成不需要實際操作我們的ui介面，只用手勢就能操作。</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接下來實際講我們是怎麼做的，我們模型是參考一個既有的專案去完成的，這個專案提供了一個streamlit的介面去實現像是相片、影片、即時視訊畫面的風格轉換，但之後其實我們根據此專案做蠻大的修改</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在模型端的調整上我們主要針對三個方向去優化。</a:t>
            </a:r>
          </a:p>
          <a:p>
            <a:r>
              <a:rPr lang="en-US"/>
              <a:t>首先是功能上的簡化。因為我們最後是要部署在 Jetson Xavier 上的，所以模型越輕量越好。原本的專案功能其實很完整，但對我們的應用場景來說並不需要那麼多，我們就針對即時風格轉換這個需求，將原本的程式碼做了大量精簡，保留最核心的部分。</a:t>
            </a:r>
          </a:p>
          <a:p>
            <a:r>
              <a:rPr lang="en-US"/>
              <a:t/>
            </a:r>
          </a:p>
          <a:p>
            <a:r>
              <a:rPr lang="en-US"/>
              <a:t>再來我們也加入了多張風格圖輸入的機制。原本的系統每次只能選一張風格圖片，想換風格就要手動重新上傳，這對我們來說不夠即時也很麻煩，所以我們設計了風格圖的多張上傳機制，配合上之後設計的手勢互動也可以達到更方便的使用。</a:t>
            </a:r>
          </a:p>
          <a:p>
            <a:r>
              <a:rPr lang="en-US"/>
              <a:t/>
            </a:r>
          </a:p>
          <a:p>
            <a:r>
              <a:rPr lang="en-US"/>
              <a:t>最後讓使用者介面有即時狀態的顯示，包含目前的風格、系統顯示， FPS 等等。讓使用者能夠得知當前的系統狀況，也方便我們後續在效能優化有個依據。</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在這個專案裡，我們的手勢控制功能是建立在 Google 提供的 MediaPipe 框架之上。MediaPipe 本身是一套針對影像處理與感知任務開發的開源工具，我們使用它的 Hands 模組來偵測使用者的雙手，並取得每隻手 21 個關鍵點的座標，來去實現手勢偵測。</a:t>
            </a:r>
          </a:p>
          <a:p>
            <a:r>
              <a:rPr lang="en-US"/>
              <a:t/>
            </a:r>
          </a:p>
          <a:p>
            <a:r>
              <a:rPr lang="en-US"/>
              <a:t>我們設計的第一個手勢是張開手掌，用來切換風格圖片。這個功能的判斷邏輯是去分析所有手指的指尖位置是不是都高於它們的指根。具體來說，如果每一根手指的指尖都在對應關節之上，我們就會認定使用者是張開手的狀態。</a:t>
            </a:r>
          </a:p>
          <a:p>
            <a:r>
              <a:rPr lang="en-US"/>
              <a:t/>
            </a:r>
          </a:p>
          <a:p>
            <a:r>
              <a:rPr lang="en-US"/>
              <a:t>第二個手勢是剪刀手勢，也就是我們熟悉的食指和中指伸出，其他手指收起來的形狀。在程式裡的判斷方式是先確認食指與中指的指尖在對應關節之上；同時也檢查其餘的指尖是否低於關節，代表它們是彎曲的。除此之外，未來若加入其他手勢怕搞混，就是要求食指與中指之間要有一定的距離。因為有些情況下兩根手指會併在一起，容易被誤判成其他手勢，所以我們會算這兩個指尖之間的距離，並拿來和手掌的寬度做比例比較，只有在這個比例夠大時才會認定為真正的剪刀。</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最後就是我們的gui介面，我們是用pyqt5做的，剛剛是說基本上除了上傳之外，這些功能都能用手勢去操作，不過為了避免偵測不良，我們還是有設計按鈕可以去按</a:t>
            </a:r>
          </a:p>
          <a:p>
            <a:r>
              <a:rPr lang="en-US"/>
              <a:t>詳細等等demo的時候在操作給各位看</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目標是要輕量化放在邊緣裝置，關心模型的大小</a:t>
            </a:r>
          </a:p>
          <a:p>
            <a:r>
              <a:rPr lang="en-US"/>
              <a:t/>
            </a:r>
          </a:p>
          <a:p>
            <a:r>
              <a:rPr lang="en-US"/>
              <a:t>在這次專案測試tflite這個模型縮小技術</a:t>
            </a:r>
          </a:p>
          <a:p>
            <a:r>
              <a:rPr lang="en-US"/>
              <a:t/>
            </a:r>
          </a:p>
          <a:p>
            <a:r>
              <a:rPr lang="en-US"/>
              <a:t>【介紹tflite】</a:t>
            </a:r>
          </a:p>
          <a:p>
            <a:r>
              <a:rPr lang="en-US"/>
              <a:t>原本的訓練模型使用Tensorflow，</a:t>
            </a:r>
          </a:p>
          <a:p>
            <a:r>
              <a:rPr lang="en-US"/>
              <a:t>tflite可以把TensorFlow 模型轉換為高效的 FlatBuffer 格式，支援量化（如 float16、int8）以降低模型大小與記憶體需求</a:t>
            </a:r>
          </a:p>
          <a:p>
            <a:r>
              <a:rPr lang="en-US"/>
              <a:t/>
            </a:r>
          </a:p>
          <a:p>
            <a:r>
              <a:rPr lang="en-US"/>
              <a:t>以結論來說int8, float16我們都有成功部署上xavier，但以效果來說int8非常糟（轉換後style的照片後殘影在畫面上）</a:t>
            </a:r>
          </a:p>
          <a:p>
            <a:r>
              <a:rPr lang="en-US"/>
              <a:t>所以以下是用float16部署的狀況：</a:t>
            </a:r>
          </a:p>
          <a:p>
            <a:r>
              <a:rPr lang="en-US"/>
              <a:t/>
            </a:r>
          </a:p>
          <a:p>
            <a:r>
              <a:rPr lang="en-US"/>
              <a:t/>
            </a:r>
          </a:p>
          <a:p>
            <a:r>
              <a:rPr lang="en-US"/>
              <a:t>【Faster Program Startup Time】</a:t>
            </a:r>
          </a:p>
          <a:p>
            <a:r>
              <a:rPr lang="en-US"/>
              <a:t/>
            </a:r>
          </a:p>
          <a:p>
            <a:r>
              <a:rPr lang="en-US"/>
              <a:t>改成tflite最大的好處是原本在使用GUI開啟鏡頭那段時間大幅縮減，原因如下</a:t>
            </a:r>
          </a:p>
          <a:p>
            <a:r>
              <a:rPr lang="en-US"/>
              <a:t/>
            </a:r>
          </a:p>
          <a:p>
            <a:r>
              <a:rPr lang="en-US"/>
              <a:t>一般的模型在每次推論前都會需要經過很多步驟，包含</a:t>
            </a:r>
          </a:p>
          <a:p>
            <a:r>
              <a:rPr lang="en-US"/>
              <a:t>-解析（儲存的模型結構還原成記憶體中的物件）</a:t>
            </a:r>
          </a:p>
          <a:p>
            <a:r>
              <a:rPr lang="en-US"/>
              <a:t>-建立計算圖</a:t>
            </a:r>
          </a:p>
          <a:p>
            <a:r>
              <a:rPr lang="en-US"/>
              <a:t>-初始化 weights 到 GPU / CPU 記憶體</a:t>
            </a:r>
          </a:p>
          <a:p>
            <a:r>
              <a:rPr lang="en-US"/>
              <a:t/>
            </a:r>
          </a:p>
          <a:p>
            <a:r>
              <a:rPr lang="en-US"/>
              <a:t>flatbuffer</a:t>
            </a:r>
          </a:p>
          <a:p>
            <a:r>
              <a:rPr lang="en-US"/>
              <a:t>不需要經過「解析、初始化、建構圖」步驟，模型可以直接對應到記憶體使用，即時推論</a:t>
            </a:r>
          </a:p>
          <a:p>
            <a:r>
              <a:rPr lang="en-US"/>
              <a:t>儲存格式是二進位格式，沒有多餘的字串或標籤</a:t>
            </a:r>
          </a:p>
          <a:p>
            <a:r>
              <a:rPr lang="en-US"/>
              <a:t/>
            </a:r>
          </a:p>
          <a:p>
            <a:r>
              <a:rPr lang="en-US"/>
              <a:t>量化成fp16，模型小load model時間變小</a:t>
            </a:r>
          </a:p>
          <a:p>
            <a:r>
              <a:rPr lang="en-US"/>
              <a:t/>
            </a:r>
          </a:p>
          <a:p>
            <a:r>
              <a:rPr lang="en-US"/>
              <a:t>【Decreased FPS Due to Increased Latency】</a:t>
            </a:r>
          </a:p>
          <a:p>
            <a:r>
              <a:rPr lang="en-US"/>
              <a:t/>
            </a:r>
          </a:p>
          <a:p>
            <a:r>
              <a:rPr lang="en-US"/>
              <a:t>使用tflite GPU delegate來讓模型在GPU上跑，但發現fps明顯下滑</a:t>
            </a:r>
          </a:p>
          <a:p>
            <a:r>
              <a:rPr lang="en-US"/>
              <a:t/>
            </a:r>
          </a:p>
          <a:p>
            <a:r>
              <a:rPr lang="en-US"/>
              <a:t>【後來才發現的問題解決方法】</a:t>
            </a:r>
          </a:p>
          <a:p>
            <a:r>
              <a:rPr lang="en-US"/>
              <a:t/>
            </a:r>
          </a:p>
          <a:p>
            <a:r>
              <a:rPr lang="en-US"/>
              <a:t>TFLite 本身非常依賴 CPU side 的預處理、資料設定與排程，如果沒有多執行緒支持，整體流程就會被單一 CPU 線程卡住</a:t>
            </a:r>
          </a:p>
          <a:p>
            <a:r>
              <a:rPr lang="en-US"/>
              <a:t>tflite.Interpreter的num_threads可以設成6（6核）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 Id="rId4"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notesSlides/notesSlide3.xml" Type="http://schemas.openxmlformats.org/officeDocument/2006/relationships/notesSlide"/><Relationship Id="rId3" Target="../media/image1.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19.png" Type="http://schemas.openxmlformats.org/officeDocument/2006/relationships/image"/><Relationship Id="rId5"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TextBox 3" id="3"/>
          <p:cNvSpPr txBox="true"/>
          <p:nvPr/>
        </p:nvSpPr>
        <p:spPr>
          <a:xfrm rot="0">
            <a:off x="1761580" y="3027933"/>
            <a:ext cx="14764841" cy="2443719"/>
          </a:xfrm>
          <a:prstGeom prst="rect">
            <a:avLst/>
          </a:prstGeom>
        </p:spPr>
        <p:txBody>
          <a:bodyPr anchor="t" rtlCol="false" tIns="0" lIns="0" bIns="0" rIns="0">
            <a:spAutoFit/>
          </a:bodyPr>
          <a:lstStyle/>
          <a:p>
            <a:pPr algn="ctr">
              <a:lnSpc>
                <a:spcPts val="19653"/>
              </a:lnSpc>
            </a:pPr>
            <a:r>
              <a:rPr lang="en-US" sz="14038">
                <a:solidFill>
                  <a:srgbClr val="000000"/>
                </a:solidFill>
                <a:latin typeface="Bobby Jones"/>
                <a:ea typeface="Bobby Jones"/>
                <a:cs typeface="Bobby Jones"/>
                <a:sym typeface="Bobby Jones"/>
              </a:rPr>
              <a:t>Style transfer</a:t>
            </a:r>
          </a:p>
        </p:txBody>
      </p:sp>
      <p:sp>
        <p:nvSpPr>
          <p:cNvPr name="TextBox 4" id="4"/>
          <p:cNvSpPr txBox="true"/>
          <p:nvPr/>
        </p:nvSpPr>
        <p:spPr>
          <a:xfrm rot="0">
            <a:off x="2831326" y="5654893"/>
            <a:ext cx="12625348" cy="987804"/>
          </a:xfrm>
          <a:prstGeom prst="rect">
            <a:avLst/>
          </a:prstGeom>
        </p:spPr>
        <p:txBody>
          <a:bodyPr anchor="t" rtlCol="false" tIns="0" lIns="0" bIns="0" rIns="0">
            <a:spAutoFit/>
          </a:bodyPr>
          <a:lstStyle/>
          <a:p>
            <a:pPr algn="ctr">
              <a:lnSpc>
                <a:spcPts val="8029"/>
              </a:lnSpc>
            </a:pPr>
            <a:r>
              <a:rPr lang="en-US" b="true" sz="5735">
                <a:solidFill>
                  <a:srgbClr val="000000"/>
                </a:solidFill>
                <a:latin typeface="Alegreya Bold"/>
                <a:ea typeface="Alegreya Bold"/>
                <a:cs typeface="Alegreya Bold"/>
                <a:sym typeface="Alegreya Bold"/>
              </a:rPr>
              <a:t>Presented By : Group 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p:nvPr/>
        </p:nvGrpSpPr>
        <p:grpSpPr>
          <a:xfrm rot="0">
            <a:off x="1542665" y="4457414"/>
            <a:ext cx="7189802" cy="4701409"/>
            <a:chOff x="0" y="0"/>
            <a:chExt cx="1893610" cy="1238231"/>
          </a:xfrm>
        </p:grpSpPr>
        <p:sp>
          <p:nvSpPr>
            <p:cNvPr name="Freeform 4" id="4"/>
            <p:cNvSpPr/>
            <p:nvPr/>
          </p:nvSpPr>
          <p:spPr>
            <a:xfrm flipH="false" flipV="false" rot="0">
              <a:off x="0" y="0"/>
              <a:ext cx="1893610" cy="1238231"/>
            </a:xfrm>
            <a:custGeom>
              <a:avLst/>
              <a:gdLst/>
              <a:ahLst/>
              <a:cxnLst/>
              <a:rect r="r" b="b" t="t" l="l"/>
              <a:pathLst>
                <a:path h="1238231" w="1893610">
                  <a:moveTo>
                    <a:pt x="54916" y="0"/>
                  </a:moveTo>
                  <a:lnTo>
                    <a:pt x="1838694" y="0"/>
                  </a:lnTo>
                  <a:cubicBezTo>
                    <a:pt x="1853259" y="0"/>
                    <a:pt x="1867227" y="5786"/>
                    <a:pt x="1877526" y="16085"/>
                  </a:cubicBezTo>
                  <a:cubicBezTo>
                    <a:pt x="1887824" y="26383"/>
                    <a:pt x="1893610" y="40352"/>
                    <a:pt x="1893610" y="54916"/>
                  </a:cubicBezTo>
                  <a:lnTo>
                    <a:pt x="1893610" y="1183315"/>
                  </a:lnTo>
                  <a:cubicBezTo>
                    <a:pt x="1893610" y="1197879"/>
                    <a:pt x="1887824" y="1211848"/>
                    <a:pt x="1877526" y="1222146"/>
                  </a:cubicBezTo>
                  <a:cubicBezTo>
                    <a:pt x="1867227" y="1232445"/>
                    <a:pt x="1853259" y="1238231"/>
                    <a:pt x="1838694" y="1238231"/>
                  </a:cubicBezTo>
                  <a:lnTo>
                    <a:pt x="54916" y="1238231"/>
                  </a:lnTo>
                  <a:cubicBezTo>
                    <a:pt x="40352" y="1238231"/>
                    <a:pt x="26383" y="1232445"/>
                    <a:pt x="16085" y="1222146"/>
                  </a:cubicBezTo>
                  <a:cubicBezTo>
                    <a:pt x="5786" y="1211848"/>
                    <a:pt x="0" y="1197879"/>
                    <a:pt x="0" y="1183315"/>
                  </a:cubicBezTo>
                  <a:lnTo>
                    <a:pt x="0" y="54916"/>
                  </a:lnTo>
                  <a:cubicBezTo>
                    <a:pt x="0" y="40352"/>
                    <a:pt x="5786" y="26383"/>
                    <a:pt x="16085" y="16085"/>
                  </a:cubicBezTo>
                  <a:cubicBezTo>
                    <a:pt x="26383" y="5786"/>
                    <a:pt x="40352" y="0"/>
                    <a:pt x="54916"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209550"/>
              <a:ext cx="1893610" cy="1447781"/>
            </a:xfrm>
            <a:prstGeom prst="rect">
              <a:avLst/>
            </a:prstGeom>
          </p:spPr>
          <p:txBody>
            <a:bodyPr anchor="ctr" rtlCol="false" tIns="127000" lIns="127000" bIns="127000" rIns="127000"/>
            <a:lstStyle/>
            <a:p>
              <a:pPr algn="l">
                <a:lnSpc>
                  <a:spcPts val="5599"/>
                </a:lnSpc>
              </a:pPr>
              <a:r>
                <a:rPr lang="en-US" sz="2799" b="true">
                  <a:solidFill>
                    <a:srgbClr val="000000"/>
                  </a:solidFill>
                  <a:latin typeface="Alegreya Bold"/>
                  <a:ea typeface="Alegreya Bold"/>
                  <a:cs typeface="Alegreya Bold"/>
                  <a:sym typeface="Alegreya Bold"/>
                </a:rPr>
                <a:t>1.Based on Internet</a:t>
              </a:r>
            </a:p>
            <a:p>
              <a:pPr algn="l">
                <a:lnSpc>
                  <a:spcPts val="5599"/>
                </a:lnSpc>
              </a:pPr>
              <a:r>
                <a:rPr lang="en-US" b="true" sz="2799">
                  <a:solidFill>
                    <a:srgbClr val="000000"/>
                  </a:solidFill>
                  <a:latin typeface="Alegreya Bold"/>
                  <a:ea typeface="Alegreya Bold"/>
                  <a:cs typeface="Alegreya Bold"/>
                  <a:sym typeface="Alegreya Bold"/>
                </a:rPr>
                <a:t>2.Rerun entire script on every user interaction</a:t>
              </a:r>
            </a:p>
            <a:p>
              <a:pPr algn="l">
                <a:lnSpc>
                  <a:spcPts val="5599"/>
                </a:lnSpc>
              </a:pPr>
              <a:r>
                <a:rPr lang="en-US" b="true" sz="2799">
                  <a:solidFill>
                    <a:srgbClr val="000000"/>
                  </a:solidFill>
                  <a:latin typeface="Alegreya Bold"/>
                  <a:ea typeface="Alegreya Bold"/>
                  <a:cs typeface="Alegreya Bold"/>
                  <a:sym typeface="Alegreya Bold"/>
                </a:rPr>
                <a:t>3.Lag when performing time-consuming tasks</a:t>
              </a:r>
            </a:p>
          </p:txBody>
        </p:sp>
      </p:grpSp>
      <p:grpSp>
        <p:nvGrpSpPr>
          <p:cNvPr name="Group 6" id="6"/>
          <p:cNvGrpSpPr/>
          <p:nvPr/>
        </p:nvGrpSpPr>
        <p:grpSpPr>
          <a:xfrm rot="0">
            <a:off x="2399303" y="3289967"/>
            <a:ext cx="5433091" cy="1543050"/>
            <a:chOff x="0" y="0"/>
            <a:chExt cx="1430937" cy="406400"/>
          </a:xfrm>
        </p:grpSpPr>
        <p:sp>
          <p:nvSpPr>
            <p:cNvPr name="Freeform 7" id="7"/>
            <p:cNvSpPr/>
            <p:nvPr/>
          </p:nvSpPr>
          <p:spPr>
            <a:xfrm flipH="false" flipV="false" rot="0">
              <a:off x="0" y="0"/>
              <a:ext cx="1430937" cy="406400"/>
            </a:xfrm>
            <a:custGeom>
              <a:avLst/>
              <a:gdLst/>
              <a:ahLst/>
              <a:cxnLst/>
              <a:rect r="r" b="b" t="t" l="l"/>
              <a:pathLst>
                <a:path h="406400" w="1430937">
                  <a:moveTo>
                    <a:pt x="72673" y="0"/>
                  </a:moveTo>
                  <a:lnTo>
                    <a:pt x="1358265" y="0"/>
                  </a:lnTo>
                  <a:cubicBezTo>
                    <a:pt x="1377539" y="0"/>
                    <a:pt x="1396023" y="7657"/>
                    <a:pt x="1409652" y="21285"/>
                  </a:cubicBezTo>
                  <a:cubicBezTo>
                    <a:pt x="1423281" y="34914"/>
                    <a:pt x="1430937" y="53399"/>
                    <a:pt x="1430937" y="72673"/>
                  </a:cubicBezTo>
                  <a:lnTo>
                    <a:pt x="1430937" y="333727"/>
                  </a:lnTo>
                  <a:cubicBezTo>
                    <a:pt x="1430937" y="353001"/>
                    <a:pt x="1423281" y="371486"/>
                    <a:pt x="1409652" y="385115"/>
                  </a:cubicBezTo>
                  <a:cubicBezTo>
                    <a:pt x="1396023" y="398743"/>
                    <a:pt x="1377539" y="406400"/>
                    <a:pt x="1358265" y="406400"/>
                  </a:cubicBezTo>
                  <a:lnTo>
                    <a:pt x="72673" y="406400"/>
                  </a:lnTo>
                  <a:cubicBezTo>
                    <a:pt x="53399" y="406400"/>
                    <a:pt x="34914" y="398743"/>
                    <a:pt x="21285" y="385115"/>
                  </a:cubicBezTo>
                  <a:cubicBezTo>
                    <a:pt x="7657" y="371486"/>
                    <a:pt x="0" y="353001"/>
                    <a:pt x="0" y="333727"/>
                  </a:cubicBezTo>
                  <a:lnTo>
                    <a:pt x="0" y="72673"/>
                  </a:lnTo>
                  <a:cubicBezTo>
                    <a:pt x="0" y="53399"/>
                    <a:pt x="7657" y="34914"/>
                    <a:pt x="21285" y="21285"/>
                  </a:cubicBezTo>
                  <a:cubicBezTo>
                    <a:pt x="34914" y="7657"/>
                    <a:pt x="53399" y="0"/>
                    <a:pt x="72673" y="0"/>
                  </a:cubicBezTo>
                  <a:close/>
                </a:path>
              </a:pathLst>
            </a:custGeom>
            <a:solidFill>
              <a:srgbClr val="C6C7C9"/>
            </a:solidFill>
          </p:spPr>
        </p:sp>
        <p:sp>
          <p:nvSpPr>
            <p:cNvPr name="TextBox 8" id="8"/>
            <p:cNvSpPr txBox="true"/>
            <p:nvPr/>
          </p:nvSpPr>
          <p:spPr>
            <a:xfrm>
              <a:off x="0" y="-38100"/>
              <a:ext cx="1430937" cy="444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542665" y="3551269"/>
            <a:ext cx="7146367" cy="906145"/>
          </a:xfrm>
          <a:prstGeom prst="rect">
            <a:avLst/>
          </a:prstGeom>
        </p:spPr>
        <p:txBody>
          <a:bodyPr anchor="t" rtlCol="false" tIns="0" lIns="0" bIns="0" rIns="0">
            <a:spAutoFit/>
          </a:bodyPr>
          <a:lstStyle/>
          <a:p>
            <a:pPr algn="ctr">
              <a:lnSpc>
                <a:spcPts val="7279"/>
              </a:lnSpc>
            </a:pPr>
            <a:r>
              <a:rPr lang="en-US" sz="5199">
                <a:solidFill>
                  <a:srgbClr val="000000"/>
                </a:solidFill>
                <a:latin typeface="Bobby Jones"/>
                <a:ea typeface="Bobby Jones"/>
                <a:cs typeface="Bobby Jones"/>
                <a:sym typeface="Bobby Jones"/>
              </a:rPr>
              <a:t>Streamlit</a:t>
            </a:r>
          </a:p>
        </p:txBody>
      </p:sp>
      <p:grpSp>
        <p:nvGrpSpPr>
          <p:cNvPr name="Group 10" id="10"/>
          <p:cNvGrpSpPr/>
          <p:nvPr/>
        </p:nvGrpSpPr>
        <p:grpSpPr>
          <a:xfrm rot="0">
            <a:off x="9840232" y="4457414"/>
            <a:ext cx="7829646" cy="4701409"/>
            <a:chOff x="0" y="0"/>
            <a:chExt cx="2062129" cy="1238231"/>
          </a:xfrm>
        </p:grpSpPr>
        <p:sp>
          <p:nvSpPr>
            <p:cNvPr name="Freeform 11" id="11"/>
            <p:cNvSpPr/>
            <p:nvPr/>
          </p:nvSpPr>
          <p:spPr>
            <a:xfrm flipH="false" flipV="false" rot="0">
              <a:off x="0" y="0"/>
              <a:ext cx="2062129" cy="1238231"/>
            </a:xfrm>
            <a:custGeom>
              <a:avLst/>
              <a:gdLst/>
              <a:ahLst/>
              <a:cxnLst/>
              <a:rect r="r" b="b" t="t" l="l"/>
              <a:pathLst>
                <a:path h="1238231" w="2062129">
                  <a:moveTo>
                    <a:pt x="50429" y="0"/>
                  </a:moveTo>
                  <a:lnTo>
                    <a:pt x="2011700" y="0"/>
                  </a:lnTo>
                  <a:cubicBezTo>
                    <a:pt x="2025075" y="0"/>
                    <a:pt x="2037902" y="5313"/>
                    <a:pt x="2047359" y="14770"/>
                  </a:cubicBezTo>
                  <a:cubicBezTo>
                    <a:pt x="2056816" y="24227"/>
                    <a:pt x="2062129" y="37054"/>
                    <a:pt x="2062129" y="50429"/>
                  </a:cubicBezTo>
                  <a:lnTo>
                    <a:pt x="2062129" y="1187802"/>
                  </a:lnTo>
                  <a:cubicBezTo>
                    <a:pt x="2062129" y="1201177"/>
                    <a:pt x="2056816" y="1214004"/>
                    <a:pt x="2047359" y="1223461"/>
                  </a:cubicBezTo>
                  <a:cubicBezTo>
                    <a:pt x="2037902" y="1232918"/>
                    <a:pt x="2025075" y="1238231"/>
                    <a:pt x="2011700" y="1238231"/>
                  </a:cubicBezTo>
                  <a:lnTo>
                    <a:pt x="50429" y="1238231"/>
                  </a:lnTo>
                  <a:cubicBezTo>
                    <a:pt x="37054" y="1238231"/>
                    <a:pt x="24227" y="1232918"/>
                    <a:pt x="14770" y="1223461"/>
                  </a:cubicBezTo>
                  <a:cubicBezTo>
                    <a:pt x="5313" y="1214004"/>
                    <a:pt x="0" y="1201177"/>
                    <a:pt x="0" y="1187802"/>
                  </a:cubicBezTo>
                  <a:lnTo>
                    <a:pt x="0" y="50429"/>
                  </a:lnTo>
                  <a:cubicBezTo>
                    <a:pt x="0" y="37054"/>
                    <a:pt x="5313" y="24227"/>
                    <a:pt x="14770" y="14770"/>
                  </a:cubicBezTo>
                  <a:cubicBezTo>
                    <a:pt x="24227" y="5313"/>
                    <a:pt x="37054" y="0"/>
                    <a:pt x="50429" y="0"/>
                  </a:cubicBezTo>
                  <a:close/>
                </a:path>
              </a:pathLst>
            </a:custGeom>
            <a:solidFill>
              <a:srgbClr val="FFFFFF"/>
            </a:solidFill>
            <a:ln w="38100" cap="rnd">
              <a:solidFill>
                <a:srgbClr val="000000"/>
              </a:solidFill>
              <a:prstDash val="lgDash"/>
              <a:round/>
            </a:ln>
          </p:spPr>
        </p:sp>
        <p:sp>
          <p:nvSpPr>
            <p:cNvPr name="TextBox 12" id="12"/>
            <p:cNvSpPr txBox="true"/>
            <p:nvPr/>
          </p:nvSpPr>
          <p:spPr>
            <a:xfrm>
              <a:off x="0" y="-209550"/>
              <a:ext cx="2062129" cy="1447781"/>
            </a:xfrm>
            <a:prstGeom prst="rect">
              <a:avLst/>
            </a:prstGeom>
          </p:spPr>
          <p:txBody>
            <a:bodyPr anchor="ctr" rtlCol="false" tIns="50800" lIns="50800" bIns="50800" rIns="50800"/>
            <a:lstStyle/>
            <a:p>
              <a:pPr algn="l">
                <a:lnSpc>
                  <a:spcPts val="5599"/>
                </a:lnSpc>
              </a:pPr>
              <a:r>
                <a:rPr lang="en-US" sz="2799" b="true">
                  <a:solidFill>
                    <a:srgbClr val="000000"/>
                  </a:solidFill>
                  <a:latin typeface="Alegreya Bold"/>
                  <a:ea typeface="Alegreya Bold"/>
                  <a:cs typeface="Alegreya Bold"/>
                  <a:sym typeface="Alegreya Bold"/>
                </a:rPr>
                <a:t>1.Can be executed offline</a:t>
              </a:r>
            </a:p>
            <a:p>
              <a:pPr algn="l">
                <a:lnSpc>
                  <a:spcPts val="5599"/>
                </a:lnSpc>
              </a:pPr>
              <a:r>
                <a:rPr lang="en-US" b="true" sz="2799">
                  <a:solidFill>
                    <a:srgbClr val="000000"/>
                  </a:solidFill>
                  <a:latin typeface="Alegreya Bold"/>
                  <a:ea typeface="Alegreya Bold"/>
                  <a:cs typeface="Alegreya Bold"/>
                  <a:sym typeface="Alegreya Bold"/>
                </a:rPr>
                <a:t>2.Works better on OpenCV and hardware</a:t>
              </a:r>
            </a:p>
            <a:p>
              <a:pPr algn="l">
                <a:lnSpc>
                  <a:spcPts val="5599"/>
                </a:lnSpc>
              </a:pPr>
              <a:r>
                <a:rPr lang="en-US" b="true" sz="2799">
                  <a:solidFill>
                    <a:srgbClr val="000000"/>
                  </a:solidFill>
                  <a:latin typeface="Alegreya Bold"/>
                  <a:ea typeface="Alegreya Bold"/>
                  <a:cs typeface="Alegreya Bold"/>
                  <a:sym typeface="Alegreya Bold"/>
                </a:rPr>
                <a:t>3.Support multithreading / asynchronous execution</a:t>
              </a:r>
            </a:p>
          </p:txBody>
        </p:sp>
      </p:grpSp>
      <p:grpSp>
        <p:nvGrpSpPr>
          <p:cNvPr name="Group 13" id="13"/>
          <p:cNvGrpSpPr/>
          <p:nvPr/>
        </p:nvGrpSpPr>
        <p:grpSpPr>
          <a:xfrm rot="0">
            <a:off x="11038509" y="3289967"/>
            <a:ext cx="5433091" cy="1543050"/>
            <a:chOff x="0" y="0"/>
            <a:chExt cx="1430937" cy="406400"/>
          </a:xfrm>
        </p:grpSpPr>
        <p:sp>
          <p:nvSpPr>
            <p:cNvPr name="Freeform 14" id="14"/>
            <p:cNvSpPr/>
            <p:nvPr/>
          </p:nvSpPr>
          <p:spPr>
            <a:xfrm flipH="false" flipV="false" rot="0">
              <a:off x="0" y="0"/>
              <a:ext cx="1430937" cy="406400"/>
            </a:xfrm>
            <a:custGeom>
              <a:avLst/>
              <a:gdLst/>
              <a:ahLst/>
              <a:cxnLst/>
              <a:rect r="r" b="b" t="t" l="l"/>
              <a:pathLst>
                <a:path h="406400" w="1430937">
                  <a:moveTo>
                    <a:pt x="72673" y="0"/>
                  </a:moveTo>
                  <a:lnTo>
                    <a:pt x="1358265" y="0"/>
                  </a:lnTo>
                  <a:cubicBezTo>
                    <a:pt x="1377539" y="0"/>
                    <a:pt x="1396023" y="7657"/>
                    <a:pt x="1409652" y="21285"/>
                  </a:cubicBezTo>
                  <a:cubicBezTo>
                    <a:pt x="1423281" y="34914"/>
                    <a:pt x="1430937" y="53399"/>
                    <a:pt x="1430937" y="72673"/>
                  </a:cubicBezTo>
                  <a:lnTo>
                    <a:pt x="1430937" y="333727"/>
                  </a:lnTo>
                  <a:cubicBezTo>
                    <a:pt x="1430937" y="353001"/>
                    <a:pt x="1423281" y="371486"/>
                    <a:pt x="1409652" y="385115"/>
                  </a:cubicBezTo>
                  <a:cubicBezTo>
                    <a:pt x="1396023" y="398743"/>
                    <a:pt x="1377539" y="406400"/>
                    <a:pt x="1358265" y="406400"/>
                  </a:cubicBezTo>
                  <a:lnTo>
                    <a:pt x="72673" y="406400"/>
                  </a:lnTo>
                  <a:cubicBezTo>
                    <a:pt x="53399" y="406400"/>
                    <a:pt x="34914" y="398743"/>
                    <a:pt x="21285" y="385115"/>
                  </a:cubicBezTo>
                  <a:cubicBezTo>
                    <a:pt x="7657" y="371486"/>
                    <a:pt x="0" y="353001"/>
                    <a:pt x="0" y="333727"/>
                  </a:cubicBezTo>
                  <a:lnTo>
                    <a:pt x="0" y="72673"/>
                  </a:lnTo>
                  <a:cubicBezTo>
                    <a:pt x="0" y="53399"/>
                    <a:pt x="7657" y="34914"/>
                    <a:pt x="21285" y="21285"/>
                  </a:cubicBezTo>
                  <a:cubicBezTo>
                    <a:pt x="34914" y="7657"/>
                    <a:pt x="53399" y="0"/>
                    <a:pt x="72673" y="0"/>
                  </a:cubicBezTo>
                  <a:close/>
                </a:path>
              </a:pathLst>
            </a:custGeom>
            <a:solidFill>
              <a:srgbClr val="C6C7C9"/>
            </a:solidFill>
          </p:spPr>
        </p:sp>
        <p:sp>
          <p:nvSpPr>
            <p:cNvPr name="TextBox 15" id="15"/>
            <p:cNvSpPr txBox="true"/>
            <p:nvPr/>
          </p:nvSpPr>
          <p:spPr>
            <a:xfrm>
              <a:off x="0" y="-38100"/>
              <a:ext cx="1430937" cy="444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181871" y="3551269"/>
            <a:ext cx="7146367" cy="906145"/>
          </a:xfrm>
          <a:prstGeom prst="rect">
            <a:avLst/>
          </a:prstGeom>
        </p:spPr>
        <p:txBody>
          <a:bodyPr anchor="t" rtlCol="false" tIns="0" lIns="0" bIns="0" rIns="0">
            <a:spAutoFit/>
          </a:bodyPr>
          <a:lstStyle/>
          <a:p>
            <a:pPr algn="ctr">
              <a:lnSpc>
                <a:spcPts val="7279"/>
              </a:lnSpc>
            </a:pPr>
            <a:r>
              <a:rPr lang="en-US" sz="5199">
                <a:solidFill>
                  <a:srgbClr val="000000"/>
                </a:solidFill>
                <a:latin typeface="Bobby Jones"/>
                <a:ea typeface="Bobby Jones"/>
                <a:cs typeface="Bobby Jones"/>
                <a:sym typeface="Bobby Jones"/>
              </a:rPr>
              <a:t>Pyqt5</a:t>
            </a:r>
          </a:p>
        </p:txBody>
      </p:sp>
      <p:sp>
        <p:nvSpPr>
          <p:cNvPr name="AutoShape 17" id="17"/>
          <p:cNvSpPr/>
          <p:nvPr/>
        </p:nvSpPr>
        <p:spPr>
          <a:xfrm>
            <a:off x="7832394" y="4061492"/>
            <a:ext cx="3206115" cy="0"/>
          </a:xfrm>
          <a:prstGeom prst="line">
            <a:avLst/>
          </a:prstGeom>
          <a:ln cap="flat" w="142875">
            <a:solidFill>
              <a:srgbClr val="5271FF"/>
            </a:solidFill>
            <a:prstDash val="solid"/>
            <a:headEnd type="none" len="sm" w="sm"/>
            <a:tailEnd type="arrow" len="sm" w="med"/>
          </a:ln>
        </p:spPr>
      </p:sp>
      <p:sp>
        <p:nvSpPr>
          <p:cNvPr name="Freeform 18" id="18"/>
          <p:cNvSpPr/>
          <p:nvPr/>
        </p:nvSpPr>
        <p:spPr>
          <a:xfrm flipH="false" flipV="false" rot="0">
            <a:off x="2615193" y="3665569"/>
            <a:ext cx="915139" cy="829306"/>
          </a:xfrm>
          <a:custGeom>
            <a:avLst/>
            <a:gdLst/>
            <a:ahLst/>
            <a:cxnLst/>
            <a:rect r="r" b="b" t="t" l="l"/>
            <a:pathLst>
              <a:path h="829306" w="915139">
                <a:moveTo>
                  <a:pt x="0" y="0"/>
                </a:moveTo>
                <a:lnTo>
                  <a:pt x="915139" y="0"/>
                </a:lnTo>
                <a:lnTo>
                  <a:pt x="915139" y="829306"/>
                </a:lnTo>
                <a:lnTo>
                  <a:pt x="0" y="829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423986" y="3468832"/>
            <a:ext cx="1279788" cy="1185319"/>
          </a:xfrm>
          <a:custGeom>
            <a:avLst/>
            <a:gdLst/>
            <a:ahLst/>
            <a:cxnLst/>
            <a:rect r="r" b="b" t="t" l="l"/>
            <a:pathLst>
              <a:path h="1185319" w="1279788">
                <a:moveTo>
                  <a:pt x="0" y="0"/>
                </a:moveTo>
                <a:lnTo>
                  <a:pt x="1279789" y="0"/>
                </a:lnTo>
                <a:lnTo>
                  <a:pt x="1279789" y="1185319"/>
                </a:lnTo>
                <a:lnTo>
                  <a:pt x="0" y="1185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3679044" y="847725"/>
            <a:ext cx="10929913" cy="1419243"/>
          </a:xfrm>
          <a:prstGeom prst="rect">
            <a:avLst/>
          </a:prstGeom>
        </p:spPr>
        <p:txBody>
          <a:bodyPr anchor="t" rtlCol="false" tIns="0" lIns="0" bIns="0" rIns="0">
            <a:spAutoFit/>
          </a:bodyPr>
          <a:lstStyle/>
          <a:p>
            <a:pPr algn="ctr">
              <a:lnSpc>
                <a:spcPts val="11432"/>
              </a:lnSpc>
            </a:pPr>
            <a:r>
              <a:rPr lang="en-US" sz="8165">
                <a:solidFill>
                  <a:srgbClr val="000000"/>
                </a:solidFill>
                <a:latin typeface="Bobby Jones"/>
                <a:ea typeface="Bobby Jones"/>
                <a:cs typeface="Bobby Jones"/>
                <a:sym typeface="Bobby Jones"/>
              </a:rPr>
              <a:t>Streamlit to Pyqt5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p:nvPr/>
        </p:nvGrpSpPr>
        <p:grpSpPr>
          <a:xfrm rot="0">
            <a:off x="1028700" y="3311156"/>
            <a:ext cx="6362549" cy="5414858"/>
            <a:chOff x="0" y="0"/>
            <a:chExt cx="2034244" cy="1731247"/>
          </a:xfrm>
        </p:grpSpPr>
        <p:sp>
          <p:nvSpPr>
            <p:cNvPr name="Freeform 4" id="4"/>
            <p:cNvSpPr/>
            <p:nvPr/>
          </p:nvSpPr>
          <p:spPr>
            <a:xfrm flipH="false" flipV="false" rot="0">
              <a:off x="0" y="0"/>
              <a:ext cx="2034244" cy="1731247"/>
            </a:xfrm>
            <a:custGeom>
              <a:avLst/>
              <a:gdLst/>
              <a:ahLst/>
              <a:cxnLst/>
              <a:rect r="r" b="b" t="t" l="l"/>
              <a:pathLst>
                <a:path h="1731247" w="2034244">
                  <a:moveTo>
                    <a:pt x="62057" y="0"/>
                  </a:moveTo>
                  <a:lnTo>
                    <a:pt x="1972188" y="0"/>
                  </a:lnTo>
                  <a:cubicBezTo>
                    <a:pt x="2006460" y="0"/>
                    <a:pt x="2034244" y="27784"/>
                    <a:pt x="2034244" y="62057"/>
                  </a:cubicBezTo>
                  <a:lnTo>
                    <a:pt x="2034244" y="1669191"/>
                  </a:lnTo>
                  <a:cubicBezTo>
                    <a:pt x="2034244" y="1703463"/>
                    <a:pt x="2006460" y="1731247"/>
                    <a:pt x="1972188" y="1731247"/>
                  </a:cubicBezTo>
                  <a:lnTo>
                    <a:pt x="62057" y="1731247"/>
                  </a:lnTo>
                  <a:cubicBezTo>
                    <a:pt x="27784" y="1731247"/>
                    <a:pt x="0" y="1703463"/>
                    <a:pt x="0" y="1669191"/>
                  </a:cubicBezTo>
                  <a:lnTo>
                    <a:pt x="0" y="62057"/>
                  </a:lnTo>
                  <a:cubicBezTo>
                    <a:pt x="0" y="27784"/>
                    <a:pt x="27784" y="0"/>
                    <a:pt x="62057"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2034244" cy="176934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896751" y="3317876"/>
            <a:ext cx="6362549" cy="5408138"/>
            <a:chOff x="0" y="0"/>
            <a:chExt cx="2034244" cy="1729099"/>
          </a:xfrm>
        </p:grpSpPr>
        <p:sp>
          <p:nvSpPr>
            <p:cNvPr name="Freeform 7" id="7"/>
            <p:cNvSpPr/>
            <p:nvPr/>
          </p:nvSpPr>
          <p:spPr>
            <a:xfrm flipH="false" flipV="false" rot="0">
              <a:off x="0" y="0"/>
              <a:ext cx="2034244" cy="1729099"/>
            </a:xfrm>
            <a:custGeom>
              <a:avLst/>
              <a:gdLst/>
              <a:ahLst/>
              <a:cxnLst/>
              <a:rect r="r" b="b" t="t" l="l"/>
              <a:pathLst>
                <a:path h="1729099" w="2034244">
                  <a:moveTo>
                    <a:pt x="62057" y="0"/>
                  </a:moveTo>
                  <a:lnTo>
                    <a:pt x="1972188" y="0"/>
                  </a:lnTo>
                  <a:cubicBezTo>
                    <a:pt x="2006460" y="0"/>
                    <a:pt x="2034244" y="27784"/>
                    <a:pt x="2034244" y="62057"/>
                  </a:cubicBezTo>
                  <a:lnTo>
                    <a:pt x="2034244" y="1667042"/>
                  </a:lnTo>
                  <a:cubicBezTo>
                    <a:pt x="2034244" y="1701315"/>
                    <a:pt x="2006460" y="1729099"/>
                    <a:pt x="1972188" y="1729099"/>
                  </a:cubicBezTo>
                  <a:lnTo>
                    <a:pt x="62057" y="1729099"/>
                  </a:lnTo>
                  <a:cubicBezTo>
                    <a:pt x="27784" y="1729099"/>
                    <a:pt x="0" y="1701315"/>
                    <a:pt x="0" y="1667042"/>
                  </a:cubicBezTo>
                  <a:lnTo>
                    <a:pt x="0" y="62057"/>
                  </a:lnTo>
                  <a:cubicBezTo>
                    <a:pt x="0" y="27784"/>
                    <a:pt x="27784" y="0"/>
                    <a:pt x="62057" y="0"/>
                  </a:cubicBezTo>
                  <a:close/>
                </a:path>
              </a:pathLst>
            </a:custGeom>
            <a:solidFill>
              <a:srgbClr val="FFFFFF"/>
            </a:solidFill>
            <a:ln w="38100" cap="rnd">
              <a:solidFill>
                <a:srgbClr val="000000"/>
              </a:solidFill>
              <a:prstDash val="lgDash"/>
              <a:round/>
            </a:ln>
          </p:spPr>
        </p:sp>
        <p:sp>
          <p:nvSpPr>
            <p:cNvPr name="TextBox 8" id="8"/>
            <p:cNvSpPr txBox="true"/>
            <p:nvPr/>
          </p:nvSpPr>
          <p:spPr>
            <a:xfrm>
              <a:off x="0" y="-38100"/>
              <a:ext cx="2034244" cy="1767199"/>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7520940" y="6018585"/>
            <a:ext cx="3246120" cy="0"/>
          </a:xfrm>
          <a:prstGeom prst="line">
            <a:avLst/>
          </a:prstGeom>
          <a:ln cap="flat" w="266700">
            <a:solidFill>
              <a:srgbClr val="000000"/>
            </a:solidFill>
            <a:prstDash val="solid"/>
            <a:headEnd type="none" len="sm" w="sm"/>
            <a:tailEnd type="arrow" len="sm" w="med"/>
          </a:ln>
        </p:spPr>
      </p:sp>
      <p:sp>
        <p:nvSpPr>
          <p:cNvPr name="Freeform 10" id="10"/>
          <p:cNvSpPr/>
          <p:nvPr/>
        </p:nvSpPr>
        <p:spPr>
          <a:xfrm flipH="false" flipV="false" rot="0">
            <a:off x="1444335" y="5143500"/>
            <a:ext cx="5531280" cy="3111345"/>
          </a:xfrm>
          <a:custGeom>
            <a:avLst/>
            <a:gdLst/>
            <a:ahLst/>
            <a:cxnLst/>
            <a:rect r="r" b="b" t="t" l="l"/>
            <a:pathLst>
              <a:path h="3111345" w="5531280">
                <a:moveTo>
                  <a:pt x="0" y="0"/>
                </a:moveTo>
                <a:lnTo>
                  <a:pt x="5531279" y="0"/>
                </a:lnTo>
                <a:lnTo>
                  <a:pt x="5531279" y="3111345"/>
                </a:lnTo>
                <a:lnTo>
                  <a:pt x="0" y="3111345"/>
                </a:lnTo>
                <a:lnTo>
                  <a:pt x="0" y="0"/>
                </a:lnTo>
                <a:close/>
              </a:path>
            </a:pathLst>
          </a:custGeom>
          <a:blipFill>
            <a:blip r:embed="rId3"/>
            <a:stretch>
              <a:fillRect l="0" t="0" r="0" b="0"/>
            </a:stretch>
          </a:blipFill>
        </p:spPr>
      </p:sp>
      <p:sp>
        <p:nvSpPr>
          <p:cNvPr name="Freeform 11" id="11"/>
          <p:cNvSpPr/>
          <p:nvPr/>
        </p:nvSpPr>
        <p:spPr>
          <a:xfrm flipH="false" flipV="false" rot="0">
            <a:off x="12445359" y="4989511"/>
            <a:ext cx="3265334" cy="3265334"/>
          </a:xfrm>
          <a:custGeom>
            <a:avLst/>
            <a:gdLst/>
            <a:ahLst/>
            <a:cxnLst/>
            <a:rect r="r" b="b" t="t" l="l"/>
            <a:pathLst>
              <a:path h="3265334" w="3265334">
                <a:moveTo>
                  <a:pt x="0" y="0"/>
                </a:moveTo>
                <a:lnTo>
                  <a:pt x="3265334" y="0"/>
                </a:lnTo>
                <a:lnTo>
                  <a:pt x="3265334" y="3265334"/>
                </a:lnTo>
                <a:lnTo>
                  <a:pt x="0" y="3265334"/>
                </a:lnTo>
                <a:lnTo>
                  <a:pt x="0" y="0"/>
                </a:lnTo>
                <a:close/>
              </a:path>
            </a:pathLst>
          </a:custGeom>
          <a:blipFill>
            <a:blip r:embed="rId4"/>
            <a:stretch>
              <a:fillRect l="0" t="0" r="0" b="0"/>
            </a:stretch>
          </a:blipFill>
        </p:spPr>
      </p:sp>
      <p:sp>
        <p:nvSpPr>
          <p:cNvPr name="TextBox 12" id="12"/>
          <p:cNvSpPr txBox="true"/>
          <p:nvPr/>
        </p:nvSpPr>
        <p:spPr>
          <a:xfrm rot="0">
            <a:off x="1339658" y="3692208"/>
            <a:ext cx="5573713" cy="962660"/>
          </a:xfrm>
          <a:prstGeom prst="rect">
            <a:avLst/>
          </a:prstGeom>
        </p:spPr>
        <p:txBody>
          <a:bodyPr anchor="t" rtlCol="false" tIns="0" lIns="0" bIns="0" rIns="0">
            <a:spAutoFit/>
          </a:bodyPr>
          <a:lstStyle/>
          <a:p>
            <a:pPr algn="ctr">
              <a:lnSpc>
                <a:spcPts val="7840"/>
              </a:lnSpc>
            </a:pPr>
            <a:r>
              <a:rPr lang="en-US" b="true" sz="5600">
                <a:solidFill>
                  <a:srgbClr val="000000"/>
                </a:solidFill>
                <a:latin typeface="Alegreya Bold"/>
                <a:ea typeface="Alegreya Bold"/>
                <a:cs typeface="Alegreya Bold"/>
                <a:sym typeface="Alegreya Bold"/>
              </a:rPr>
              <a:t>Tensorflow Hub</a:t>
            </a:r>
          </a:p>
        </p:txBody>
      </p:sp>
      <p:sp>
        <p:nvSpPr>
          <p:cNvPr name="TextBox 13" id="13"/>
          <p:cNvSpPr txBox="true"/>
          <p:nvPr/>
        </p:nvSpPr>
        <p:spPr>
          <a:xfrm rot="0">
            <a:off x="3918390" y="857250"/>
            <a:ext cx="10451219" cy="142049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HUB to Local</a:t>
            </a:r>
          </a:p>
        </p:txBody>
      </p:sp>
      <p:sp>
        <p:nvSpPr>
          <p:cNvPr name="TextBox 14" id="14"/>
          <p:cNvSpPr txBox="true"/>
          <p:nvPr/>
        </p:nvSpPr>
        <p:spPr>
          <a:xfrm rot="0">
            <a:off x="11207709" y="3698927"/>
            <a:ext cx="5573713" cy="962660"/>
          </a:xfrm>
          <a:prstGeom prst="rect">
            <a:avLst/>
          </a:prstGeom>
        </p:spPr>
        <p:txBody>
          <a:bodyPr anchor="t" rtlCol="false" tIns="0" lIns="0" bIns="0" rIns="0">
            <a:spAutoFit/>
          </a:bodyPr>
          <a:lstStyle/>
          <a:p>
            <a:pPr algn="ctr">
              <a:lnSpc>
                <a:spcPts val="7840"/>
              </a:lnSpc>
            </a:pPr>
            <a:r>
              <a:rPr lang="en-US" b="true" sz="5600">
                <a:solidFill>
                  <a:srgbClr val="000000"/>
                </a:solidFill>
                <a:latin typeface="Alegreya Bold"/>
                <a:ea typeface="Alegreya Bold"/>
                <a:cs typeface="Alegreya Bold"/>
                <a:sym typeface="Alegreya Bold"/>
              </a:rPr>
              <a:t>Saved Model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p:nvPr/>
        </p:nvGrpSpPr>
        <p:grpSpPr>
          <a:xfrm rot="0">
            <a:off x="754619" y="4457275"/>
            <a:ext cx="3681594" cy="3129339"/>
            <a:chOff x="0" y="0"/>
            <a:chExt cx="2034244" cy="1729099"/>
          </a:xfrm>
        </p:grpSpPr>
        <p:sp>
          <p:nvSpPr>
            <p:cNvPr name="Freeform 4" id="4"/>
            <p:cNvSpPr/>
            <p:nvPr/>
          </p:nvSpPr>
          <p:spPr>
            <a:xfrm flipH="false" flipV="false" rot="0">
              <a:off x="0" y="0"/>
              <a:ext cx="2034244" cy="1729099"/>
            </a:xfrm>
            <a:custGeom>
              <a:avLst/>
              <a:gdLst/>
              <a:ahLst/>
              <a:cxnLst/>
              <a:rect r="r" b="b" t="t" l="l"/>
              <a:pathLst>
                <a:path h="1729099" w="2034244">
                  <a:moveTo>
                    <a:pt x="107246" y="0"/>
                  </a:moveTo>
                  <a:lnTo>
                    <a:pt x="1926998" y="0"/>
                  </a:lnTo>
                  <a:cubicBezTo>
                    <a:pt x="1955441" y="0"/>
                    <a:pt x="1982720" y="11299"/>
                    <a:pt x="2002832" y="31412"/>
                  </a:cubicBezTo>
                  <a:cubicBezTo>
                    <a:pt x="2022945" y="51524"/>
                    <a:pt x="2034244" y="78803"/>
                    <a:pt x="2034244" y="107246"/>
                  </a:cubicBezTo>
                  <a:lnTo>
                    <a:pt x="2034244" y="1621852"/>
                  </a:lnTo>
                  <a:cubicBezTo>
                    <a:pt x="2034244" y="1650296"/>
                    <a:pt x="2022945" y="1677574"/>
                    <a:pt x="2002832" y="1697687"/>
                  </a:cubicBezTo>
                  <a:cubicBezTo>
                    <a:pt x="1982720" y="1717799"/>
                    <a:pt x="1955441" y="1729099"/>
                    <a:pt x="1926998" y="1729099"/>
                  </a:cubicBezTo>
                  <a:lnTo>
                    <a:pt x="107246" y="1729099"/>
                  </a:lnTo>
                  <a:cubicBezTo>
                    <a:pt x="48016" y="1729099"/>
                    <a:pt x="0" y="1681083"/>
                    <a:pt x="0" y="1621852"/>
                  </a:cubicBezTo>
                  <a:lnTo>
                    <a:pt x="0" y="107246"/>
                  </a:lnTo>
                  <a:cubicBezTo>
                    <a:pt x="0" y="48016"/>
                    <a:pt x="48016" y="0"/>
                    <a:pt x="107246"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2034244" cy="176719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0698" y="5424542"/>
            <a:ext cx="1889437" cy="1889437"/>
          </a:xfrm>
          <a:custGeom>
            <a:avLst/>
            <a:gdLst/>
            <a:ahLst/>
            <a:cxnLst/>
            <a:rect r="r" b="b" t="t" l="l"/>
            <a:pathLst>
              <a:path h="1889437" w="1889437">
                <a:moveTo>
                  <a:pt x="0" y="0"/>
                </a:moveTo>
                <a:lnTo>
                  <a:pt x="1889437" y="0"/>
                </a:lnTo>
                <a:lnTo>
                  <a:pt x="1889437" y="1889437"/>
                </a:lnTo>
                <a:lnTo>
                  <a:pt x="0" y="1889437"/>
                </a:lnTo>
                <a:lnTo>
                  <a:pt x="0" y="0"/>
                </a:lnTo>
                <a:close/>
              </a:path>
            </a:pathLst>
          </a:custGeom>
          <a:blipFill>
            <a:blip r:embed="rId3"/>
            <a:stretch>
              <a:fillRect l="0" t="0" r="0" b="0"/>
            </a:stretch>
          </a:blipFill>
        </p:spPr>
      </p:sp>
      <p:grpSp>
        <p:nvGrpSpPr>
          <p:cNvPr name="Group 7" id="7"/>
          <p:cNvGrpSpPr/>
          <p:nvPr/>
        </p:nvGrpSpPr>
        <p:grpSpPr>
          <a:xfrm rot="0">
            <a:off x="5645888" y="4478031"/>
            <a:ext cx="5315977" cy="3129339"/>
            <a:chOff x="0" y="0"/>
            <a:chExt cx="2937313" cy="1729099"/>
          </a:xfrm>
        </p:grpSpPr>
        <p:sp>
          <p:nvSpPr>
            <p:cNvPr name="Freeform 8" id="8"/>
            <p:cNvSpPr/>
            <p:nvPr/>
          </p:nvSpPr>
          <p:spPr>
            <a:xfrm flipH="false" flipV="false" rot="0">
              <a:off x="0" y="0"/>
              <a:ext cx="2937313" cy="1729099"/>
            </a:xfrm>
            <a:custGeom>
              <a:avLst/>
              <a:gdLst/>
              <a:ahLst/>
              <a:cxnLst/>
              <a:rect r="r" b="b" t="t" l="l"/>
              <a:pathLst>
                <a:path h="1729099" w="2937313">
                  <a:moveTo>
                    <a:pt x="74274" y="0"/>
                  </a:moveTo>
                  <a:lnTo>
                    <a:pt x="2863040" y="0"/>
                  </a:lnTo>
                  <a:cubicBezTo>
                    <a:pt x="2882738" y="0"/>
                    <a:pt x="2901630" y="7825"/>
                    <a:pt x="2915559" y="21754"/>
                  </a:cubicBezTo>
                  <a:cubicBezTo>
                    <a:pt x="2929488" y="35683"/>
                    <a:pt x="2937313" y="54575"/>
                    <a:pt x="2937313" y="74274"/>
                  </a:cubicBezTo>
                  <a:lnTo>
                    <a:pt x="2937313" y="1654825"/>
                  </a:lnTo>
                  <a:cubicBezTo>
                    <a:pt x="2937313" y="1674523"/>
                    <a:pt x="2929488" y="1693415"/>
                    <a:pt x="2915559" y="1707344"/>
                  </a:cubicBezTo>
                  <a:cubicBezTo>
                    <a:pt x="2901630" y="1721273"/>
                    <a:pt x="2882738" y="1729099"/>
                    <a:pt x="2863040" y="1729099"/>
                  </a:cubicBezTo>
                  <a:lnTo>
                    <a:pt x="74274" y="1729099"/>
                  </a:lnTo>
                  <a:cubicBezTo>
                    <a:pt x="54575" y="1729099"/>
                    <a:pt x="35683" y="1721273"/>
                    <a:pt x="21754" y="1707344"/>
                  </a:cubicBezTo>
                  <a:cubicBezTo>
                    <a:pt x="7825" y="1693415"/>
                    <a:pt x="0" y="1674523"/>
                    <a:pt x="0" y="1654825"/>
                  </a:cubicBezTo>
                  <a:lnTo>
                    <a:pt x="0" y="74274"/>
                  </a:lnTo>
                  <a:cubicBezTo>
                    <a:pt x="0" y="54575"/>
                    <a:pt x="7825" y="35683"/>
                    <a:pt x="21754" y="21754"/>
                  </a:cubicBezTo>
                  <a:cubicBezTo>
                    <a:pt x="35683" y="7825"/>
                    <a:pt x="54575" y="0"/>
                    <a:pt x="74274" y="0"/>
                  </a:cubicBezTo>
                  <a:close/>
                </a:path>
              </a:pathLst>
            </a:custGeom>
            <a:solidFill>
              <a:srgbClr val="FFFFFF"/>
            </a:solidFill>
            <a:ln w="38100" cap="rnd">
              <a:solidFill>
                <a:srgbClr val="000000"/>
              </a:solidFill>
              <a:prstDash val="lgDash"/>
              <a:round/>
            </a:ln>
          </p:spPr>
        </p:sp>
        <p:sp>
          <p:nvSpPr>
            <p:cNvPr name="TextBox 9" id="9"/>
            <p:cNvSpPr txBox="true"/>
            <p:nvPr/>
          </p:nvSpPr>
          <p:spPr>
            <a:xfrm>
              <a:off x="0" y="-38100"/>
              <a:ext cx="2937313" cy="1767199"/>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7395649" y="5414696"/>
            <a:ext cx="1913042" cy="1913042"/>
          </a:xfrm>
          <a:custGeom>
            <a:avLst/>
            <a:gdLst/>
            <a:ahLst/>
            <a:cxnLst/>
            <a:rect r="r" b="b" t="t" l="l"/>
            <a:pathLst>
              <a:path h="1913042" w="1913042">
                <a:moveTo>
                  <a:pt x="0" y="0"/>
                </a:moveTo>
                <a:lnTo>
                  <a:pt x="1913042" y="0"/>
                </a:lnTo>
                <a:lnTo>
                  <a:pt x="1913042" y="1913042"/>
                </a:lnTo>
                <a:lnTo>
                  <a:pt x="0" y="1913042"/>
                </a:lnTo>
                <a:lnTo>
                  <a:pt x="0" y="0"/>
                </a:lnTo>
                <a:close/>
              </a:path>
            </a:pathLst>
          </a:custGeom>
          <a:blipFill>
            <a:blip r:embed="rId4"/>
            <a:stretch>
              <a:fillRect l="0" t="0" r="0" b="0"/>
            </a:stretch>
          </a:blipFill>
        </p:spPr>
      </p:sp>
      <p:grpSp>
        <p:nvGrpSpPr>
          <p:cNvPr name="Group 11" id="11"/>
          <p:cNvGrpSpPr/>
          <p:nvPr/>
        </p:nvGrpSpPr>
        <p:grpSpPr>
          <a:xfrm rot="0">
            <a:off x="12174185" y="4457275"/>
            <a:ext cx="5817655" cy="3129339"/>
            <a:chOff x="0" y="0"/>
            <a:chExt cx="3214513" cy="1729099"/>
          </a:xfrm>
        </p:grpSpPr>
        <p:sp>
          <p:nvSpPr>
            <p:cNvPr name="Freeform 12" id="12"/>
            <p:cNvSpPr/>
            <p:nvPr/>
          </p:nvSpPr>
          <p:spPr>
            <a:xfrm flipH="false" flipV="false" rot="0">
              <a:off x="0" y="0"/>
              <a:ext cx="3214513" cy="1729099"/>
            </a:xfrm>
            <a:custGeom>
              <a:avLst/>
              <a:gdLst/>
              <a:ahLst/>
              <a:cxnLst/>
              <a:rect r="r" b="b" t="t" l="l"/>
              <a:pathLst>
                <a:path h="1729099" w="3214513">
                  <a:moveTo>
                    <a:pt x="67869" y="0"/>
                  </a:moveTo>
                  <a:lnTo>
                    <a:pt x="3146644" y="0"/>
                  </a:lnTo>
                  <a:cubicBezTo>
                    <a:pt x="3184127" y="0"/>
                    <a:pt x="3214513" y="30386"/>
                    <a:pt x="3214513" y="67869"/>
                  </a:cubicBezTo>
                  <a:lnTo>
                    <a:pt x="3214513" y="1661230"/>
                  </a:lnTo>
                  <a:cubicBezTo>
                    <a:pt x="3214513" y="1679229"/>
                    <a:pt x="3207362" y="1696492"/>
                    <a:pt x="3194634" y="1709220"/>
                  </a:cubicBezTo>
                  <a:cubicBezTo>
                    <a:pt x="3181907" y="1721948"/>
                    <a:pt x="3164644" y="1729099"/>
                    <a:pt x="3146644" y="1729099"/>
                  </a:cubicBezTo>
                  <a:lnTo>
                    <a:pt x="67869" y="1729099"/>
                  </a:lnTo>
                  <a:cubicBezTo>
                    <a:pt x="30386" y="1729099"/>
                    <a:pt x="0" y="1698713"/>
                    <a:pt x="0" y="1661230"/>
                  </a:cubicBezTo>
                  <a:lnTo>
                    <a:pt x="0" y="67869"/>
                  </a:lnTo>
                  <a:cubicBezTo>
                    <a:pt x="0" y="49869"/>
                    <a:pt x="7150" y="32606"/>
                    <a:pt x="19878" y="19878"/>
                  </a:cubicBezTo>
                  <a:cubicBezTo>
                    <a:pt x="32606" y="7150"/>
                    <a:pt x="49869" y="0"/>
                    <a:pt x="67869" y="0"/>
                  </a:cubicBezTo>
                  <a:close/>
                </a:path>
              </a:pathLst>
            </a:custGeom>
            <a:solidFill>
              <a:srgbClr val="FFFFFF"/>
            </a:solidFill>
            <a:ln w="38100" cap="rnd">
              <a:solidFill>
                <a:srgbClr val="000000"/>
              </a:solidFill>
              <a:prstDash val="lgDash"/>
              <a:round/>
            </a:ln>
          </p:spPr>
        </p:sp>
        <p:sp>
          <p:nvSpPr>
            <p:cNvPr name="TextBox 13" id="13"/>
            <p:cNvSpPr txBox="true"/>
            <p:nvPr/>
          </p:nvSpPr>
          <p:spPr>
            <a:xfrm>
              <a:off x="0" y="-38100"/>
              <a:ext cx="3214513" cy="176719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2451255" y="4785181"/>
            <a:ext cx="5085115" cy="2542558"/>
          </a:xfrm>
          <a:custGeom>
            <a:avLst/>
            <a:gdLst/>
            <a:ahLst/>
            <a:cxnLst/>
            <a:rect r="r" b="b" t="t" l="l"/>
            <a:pathLst>
              <a:path h="2542558" w="5085115">
                <a:moveTo>
                  <a:pt x="0" y="0"/>
                </a:moveTo>
                <a:lnTo>
                  <a:pt x="5085115" y="0"/>
                </a:lnTo>
                <a:lnTo>
                  <a:pt x="5085115" y="2542557"/>
                </a:lnTo>
                <a:lnTo>
                  <a:pt x="0" y="2542557"/>
                </a:lnTo>
                <a:lnTo>
                  <a:pt x="0" y="0"/>
                </a:lnTo>
                <a:close/>
              </a:path>
            </a:pathLst>
          </a:custGeom>
          <a:blipFill>
            <a:blip r:embed="rId5"/>
            <a:stretch>
              <a:fillRect l="0" t="0" r="0" b="0"/>
            </a:stretch>
          </a:blipFill>
        </p:spPr>
      </p:sp>
      <p:sp>
        <p:nvSpPr>
          <p:cNvPr name="TextBox 15" id="15"/>
          <p:cNvSpPr txBox="true"/>
          <p:nvPr/>
        </p:nvSpPr>
        <p:spPr>
          <a:xfrm rot="0">
            <a:off x="2473545" y="857250"/>
            <a:ext cx="13340910" cy="142049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ONNX runtime cudaprovider</a:t>
            </a:r>
          </a:p>
        </p:txBody>
      </p:sp>
      <p:sp>
        <p:nvSpPr>
          <p:cNvPr name="TextBox 16" id="16"/>
          <p:cNvSpPr txBox="true"/>
          <p:nvPr/>
        </p:nvSpPr>
        <p:spPr>
          <a:xfrm rot="0">
            <a:off x="934550" y="4677228"/>
            <a:ext cx="3225146" cy="557566"/>
          </a:xfrm>
          <a:prstGeom prst="rect">
            <a:avLst/>
          </a:prstGeom>
        </p:spPr>
        <p:txBody>
          <a:bodyPr anchor="t" rtlCol="false" tIns="0" lIns="0" bIns="0" rIns="0">
            <a:spAutoFit/>
          </a:bodyPr>
          <a:lstStyle/>
          <a:p>
            <a:pPr algn="ctr">
              <a:lnSpc>
                <a:spcPts val="4536"/>
              </a:lnSpc>
            </a:pPr>
            <a:r>
              <a:rPr lang="en-US" b="true" sz="3240">
                <a:solidFill>
                  <a:srgbClr val="000000"/>
                </a:solidFill>
                <a:latin typeface="Alegreya Bold"/>
                <a:ea typeface="Alegreya Bold"/>
                <a:cs typeface="Alegreya Bold"/>
                <a:sym typeface="Alegreya Bold"/>
              </a:rPr>
              <a:t>Saved Model</a:t>
            </a:r>
          </a:p>
        </p:txBody>
      </p:sp>
      <p:sp>
        <p:nvSpPr>
          <p:cNvPr name="TextBox 17" id="17"/>
          <p:cNvSpPr txBox="true"/>
          <p:nvPr/>
        </p:nvSpPr>
        <p:spPr>
          <a:xfrm rot="0">
            <a:off x="6691304" y="4690987"/>
            <a:ext cx="3225146" cy="557566"/>
          </a:xfrm>
          <a:prstGeom prst="rect">
            <a:avLst/>
          </a:prstGeom>
        </p:spPr>
        <p:txBody>
          <a:bodyPr anchor="t" rtlCol="false" tIns="0" lIns="0" bIns="0" rIns="0">
            <a:spAutoFit/>
          </a:bodyPr>
          <a:lstStyle/>
          <a:p>
            <a:pPr algn="ctr">
              <a:lnSpc>
                <a:spcPts val="4536"/>
              </a:lnSpc>
            </a:pPr>
            <a:r>
              <a:rPr lang="en-US" b="true" sz="3240">
                <a:solidFill>
                  <a:srgbClr val="000000"/>
                </a:solidFill>
                <a:latin typeface="Alegreya Bold"/>
                <a:ea typeface="Alegreya Bold"/>
                <a:cs typeface="Alegreya Bold"/>
                <a:sym typeface="Alegreya Bold"/>
              </a:rPr>
              <a:t>ONNX Model</a:t>
            </a:r>
          </a:p>
        </p:txBody>
      </p:sp>
      <p:sp>
        <p:nvSpPr>
          <p:cNvPr name="AutoShape 18" id="18"/>
          <p:cNvSpPr/>
          <p:nvPr/>
        </p:nvSpPr>
        <p:spPr>
          <a:xfrm>
            <a:off x="4489874" y="6021945"/>
            <a:ext cx="1108390" cy="0"/>
          </a:xfrm>
          <a:prstGeom prst="line">
            <a:avLst/>
          </a:prstGeom>
          <a:ln cap="flat" w="123825">
            <a:solidFill>
              <a:srgbClr val="000000"/>
            </a:solidFill>
            <a:prstDash val="solid"/>
            <a:headEnd type="none" len="sm" w="sm"/>
            <a:tailEnd type="arrow" len="sm" w="med"/>
          </a:ln>
        </p:spPr>
      </p:sp>
      <p:sp>
        <p:nvSpPr>
          <p:cNvPr name="AutoShape 19" id="19"/>
          <p:cNvSpPr/>
          <p:nvPr/>
        </p:nvSpPr>
        <p:spPr>
          <a:xfrm>
            <a:off x="11009491" y="6042700"/>
            <a:ext cx="1108390" cy="0"/>
          </a:xfrm>
          <a:prstGeom prst="line">
            <a:avLst/>
          </a:prstGeom>
          <a:ln cap="flat" w="123825">
            <a:solidFill>
              <a:srgbClr val="000000"/>
            </a:solidFill>
            <a:prstDash val="solid"/>
            <a:headEnd type="none" len="sm" w="sm"/>
            <a:tailEnd type="arrow" len="sm" w="med"/>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p:nvPr/>
        </p:nvGrpSpPr>
        <p:grpSpPr>
          <a:xfrm rot="0">
            <a:off x="3211850" y="3189684"/>
            <a:ext cx="11864301" cy="5542016"/>
            <a:chOff x="0" y="0"/>
            <a:chExt cx="2937313" cy="1372069"/>
          </a:xfrm>
        </p:grpSpPr>
        <p:sp>
          <p:nvSpPr>
            <p:cNvPr name="Freeform 4" id="4"/>
            <p:cNvSpPr/>
            <p:nvPr/>
          </p:nvSpPr>
          <p:spPr>
            <a:xfrm flipH="false" flipV="false" rot="0">
              <a:off x="0" y="0"/>
              <a:ext cx="2937313" cy="1372069"/>
            </a:xfrm>
            <a:custGeom>
              <a:avLst/>
              <a:gdLst/>
              <a:ahLst/>
              <a:cxnLst/>
              <a:rect r="r" b="b" t="t" l="l"/>
              <a:pathLst>
                <a:path h="1372069" w="2937313">
                  <a:moveTo>
                    <a:pt x="33279" y="0"/>
                  </a:moveTo>
                  <a:lnTo>
                    <a:pt x="2904034" y="0"/>
                  </a:lnTo>
                  <a:cubicBezTo>
                    <a:pt x="2912860" y="0"/>
                    <a:pt x="2921325" y="3506"/>
                    <a:pt x="2927566" y="9747"/>
                  </a:cubicBezTo>
                  <a:cubicBezTo>
                    <a:pt x="2933807" y="15988"/>
                    <a:pt x="2937313" y="24453"/>
                    <a:pt x="2937313" y="33279"/>
                  </a:cubicBezTo>
                  <a:lnTo>
                    <a:pt x="2937313" y="1338789"/>
                  </a:lnTo>
                  <a:cubicBezTo>
                    <a:pt x="2937313" y="1347616"/>
                    <a:pt x="2933807" y="1356080"/>
                    <a:pt x="2927566" y="1362321"/>
                  </a:cubicBezTo>
                  <a:cubicBezTo>
                    <a:pt x="2921325" y="1368563"/>
                    <a:pt x="2912860" y="1372069"/>
                    <a:pt x="2904034" y="1372069"/>
                  </a:cubicBezTo>
                  <a:lnTo>
                    <a:pt x="33279" y="1372069"/>
                  </a:lnTo>
                  <a:cubicBezTo>
                    <a:pt x="24453" y="1372069"/>
                    <a:pt x="15988" y="1368563"/>
                    <a:pt x="9747" y="1362321"/>
                  </a:cubicBezTo>
                  <a:cubicBezTo>
                    <a:pt x="3506" y="1356080"/>
                    <a:pt x="0" y="1347616"/>
                    <a:pt x="0" y="1338789"/>
                  </a:cubicBezTo>
                  <a:lnTo>
                    <a:pt x="0" y="33279"/>
                  </a:lnTo>
                  <a:cubicBezTo>
                    <a:pt x="0" y="24453"/>
                    <a:pt x="3506" y="15988"/>
                    <a:pt x="9747" y="9747"/>
                  </a:cubicBezTo>
                  <a:cubicBezTo>
                    <a:pt x="15988" y="3506"/>
                    <a:pt x="24453" y="0"/>
                    <a:pt x="33279"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2937313" cy="141016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572428" y="857250"/>
            <a:ext cx="13143145" cy="142049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ONNX runtime cudaprovider</a:t>
            </a:r>
          </a:p>
        </p:txBody>
      </p:sp>
      <p:sp>
        <p:nvSpPr>
          <p:cNvPr name="TextBox 7" id="7"/>
          <p:cNvSpPr txBox="true"/>
          <p:nvPr/>
        </p:nvSpPr>
        <p:spPr>
          <a:xfrm rot="0">
            <a:off x="3918390" y="3995137"/>
            <a:ext cx="9882123" cy="3788235"/>
          </a:xfrm>
          <a:prstGeom prst="rect">
            <a:avLst/>
          </a:prstGeom>
        </p:spPr>
        <p:txBody>
          <a:bodyPr anchor="t" rtlCol="false" tIns="0" lIns="0" bIns="0" rIns="0">
            <a:spAutoFit/>
          </a:bodyPr>
          <a:lstStyle/>
          <a:p>
            <a:pPr algn="l" marL="1561367" indent="-780683" lvl="1">
              <a:lnSpc>
                <a:spcPts val="10124"/>
              </a:lnSpc>
              <a:buFont typeface="Arial"/>
              <a:buChar char="•"/>
            </a:pPr>
            <a:r>
              <a:rPr lang="en-US" b="true" sz="7231">
                <a:solidFill>
                  <a:srgbClr val="000000"/>
                </a:solidFill>
                <a:latin typeface="Alegreya Bold"/>
                <a:ea typeface="Alegreya Bold"/>
                <a:cs typeface="Alegreya Bold"/>
                <a:sym typeface="Alegreya Bold"/>
              </a:rPr>
              <a:t>faster model loading</a:t>
            </a:r>
          </a:p>
          <a:p>
            <a:pPr algn="l" marL="1561367" indent="-780683" lvl="1">
              <a:lnSpc>
                <a:spcPts val="10124"/>
              </a:lnSpc>
              <a:buFont typeface="Arial"/>
              <a:buChar char="•"/>
            </a:pPr>
            <a:r>
              <a:rPr lang="en-US" b="true" sz="7231">
                <a:solidFill>
                  <a:srgbClr val="000000"/>
                </a:solidFill>
                <a:latin typeface="Alegreya Bold"/>
                <a:ea typeface="Alegreya Bold"/>
                <a:cs typeface="Alegreya Bold"/>
                <a:sym typeface="Alegreya Bold"/>
              </a:rPr>
              <a:t>faster inference</a:t>
            </a:r>
          </a:p>
          <a:p>
            <a:pPr algn="l" marL="1561367" indent="-780683" lvl="1">
              <a:lnSpc>
                <a:spcPts val="10124"/>
              </a:lnSpc>
              <a:buFont typeface="Arial"/>
              <a:buChar char="•"/>
            </a:pPr>
            <a:r>
              <a:rPr lang="en-US" b="true" sz="7231">
                <a:solidFill>
                  <a:srgbClr val="000000"/>
                </a:solidFill>
                <a:latin typeface="Alegreya Bold"/>
                <a:ea typeface="Alegreya Bold"/>
                <a:cs typeface="Alegreya Bold"/>
                <a:sym typeface="Alegreya Bold"/>
              </a:rPr>
              <a:t>hardware accelerate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TextBox 3" id="3"/>
          <p:cNvSpPr txBox="true"/>
          <p:nvPr/>
        </p:nvSpPr>
        <p:spPr>
          <a:xfrm rot="0">
            <a:off x="3918390" y="857250"/>
            <a:ext cx="10451219" cy="142044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About GESTUrE</a:t>
            </a:r>
          </a:p>
        </p:txBody>
      </p:sp>
      <p:grpSp>
        <p:nvGrpSpPr>
          <p:cNvPr name="Group 4" id="4"/>
          <p:cNvGrpSpPr/>
          <p:nvPr/>
        </p:nvGrpSpPr>
        <p:grpSpPr>
          <a:xfrm rot="0">
            <a:off x="858683" y="3007499"/>
            <a:ext cx="16570635" cy="5792032"/>
            <a:chOff x="0" y="0"/>
            <a:chExt cx="4364282" cy="1525473"/>
          </a:xfrm>
        </p:grpSpPr>
        <p:sp>
          <p:nvSpPr>
            <p:cNvPr name="Freeform 5" id="5"/>
            <p:cNvSpPr/>
            <p:nvPr/>
          </p:nvSpPr>
          <p:spPr>
            <a:xfrm flipH="false" flipV="false" rot="0">
              <a:off x="0" y="0"/>
              <a:ext cx="4364282" cy="1525473"/>
            </a:xfrm>
            <a:custGeom>
              <a:avLst/>
              <a:gdLst/>
              <a:ahLst/>
              <a:cxnLst/>
              <a:rect r="r" b="b" t="t" l="l"/>
              <a:pathLst>
                <a:path h="1525473" w="4364282">
                  <a:moveTo>
                    <a:pt x="23828" y="0"/>
                  </a:moveTo>
                  <a:lnTo>
                    <a:pt x="4340455" y="0"/>
                  </a:lnTo>
                  <a:cubicBezTo>
                    <a:pt x="4346774" y="0"/>
                    <a:pt x="4352835" y="2510"/>
                    <a:pt x="4357303" y="6979"/>
                  </a:cubicBezTo>
                  <a:cubicBezTo>
                    <a:pt x="4361772" y="11447"/>
                    <a:pt x="4364282" y="17508"/>
                    <a:pt x="4364282" y="23828"/>
                  </a:cubicBezTo>
                  <a:lnTo>
                    <a:pt x="4364282" y="1501646"/>
                  </a:lnTo>
                  <a:cubicBezTo>
                    <a:pt x="4364282" y="1514805"/>
                    <a:pt x="4353614" y="1525473"/>
                    <a:pt x="4340455" y="1525473"/>
                  </a:cubicBezTo>
                  <a:lnTo>
                    <a:pt x="23828" y="1525473"/>
                  </a:lnTo>
                  <a:cubicBezTo>
                    <a:pt x="17508" y="1525473"/>
                    <a:pt x="11447" y="1522963"/>
                    <a:pt x="6979" y="1518494"/>
                  </a:cubicBezTo>
                  <a:cubicBezTo>
                    <a:pt x="2510" y="1514026"/>
                    <a:pt x="0" y="1507965"/>
                    <a:pt x="0" y="1501646"/>
                  </a:cubicBezTo>
                  <a:lnTo>
                    <a:pt x="0" y="23828"/>
                  </a:lnTo>
                  <a:cubicBezTo>
                    <a:pt x="0" y="17508"/>
                    <a:pt x="2510" y="11447"/>
                    <a:pt x="6979" y="6979"/>
                  </a:cubicBezTo>
                  <a:cubicBezTo>
                    <a:pt x="11447" y="2510"/>
                    <a:pt x="17508" y="0"/>
                    <a:pt x="23828" y="0"/>
                  </a:cubicBezTo>
                  <a:close/>
                </a:path>
              </a:pathLst>
            </a:custGeom>
            <a:solidFill>
              <a:srgbClr val="FFFFFF"/>
            </a:solidFill>
            <a:ln w="38100" cap="rnd">
              <a:solidFill>
                <a:srgbClr val="000000"/>
              </a:solidFill>
              <a:prstDash val="lgDash"/>
              <a:round/>
            </a:ln>
          </p:spPr>
        </p:sp>
        <p:sp>
          <p:nvSpPr>
            <p:cNvPr name="TextBox 6" id="6"/>
            <p:cNvSpPr txBox="true"/>
            <p:nvPr/>
          </p:nvSpPr>
          <p:spPr>
            <a:xfrm>
              <a:off x="0" y="-38100"/>
              <a:ext cx="4364282" cy="1563573"/>
            </a:xfrm>
            <a:prstGeom prst="rect">
              <a:avLst/>
            </a:prstGeom>
          </p:spPr>
          <p:txBody>
            <a:bodyPr anchor="ctr" rtlCol="false" tIns="50800" lIns="50800" bIns="50800" rIns="50800"/>
            <a:lstStyle/>
            <a:p>
              <a:pPr algn="l">
                <a:lnSpc>
                  <a:spcPts val="2659"/>
                </a:lnSpc>
                <a:spcBef>
                  <a:spcPct val="0"/>
                </a:spcBef>
              </a:pPr>
            </a:p>
          </p:txBody>
        </p:sp>
      </p:grpSp>
      <p:sp>
        <p:nvSpPr>
          <p:cNvPr name="TextBox 7" id="7"/>
          <p:cNvSpPr txBox="true"/>
          <p:nvPr/>
        </p:nvSpPr>
        <p:spPr>
          <a:xfrm rot="0">
            <a:off x="858683" y="3232885"/>
            <a:ext cx="16570635" cy="4950734"/>
          </a:xfrm>
          <a:prstGeom prst="rect">
            <a:avLst/>
          </a:prstGeom>
        </p:spPr>
        <p:txBody>
          <a:bodyPr anchor="t" rtlCol="false" tIns="0" lIns="0" bIns="0" rIns="0">
            <a:spAutoFit/>
          </a:bodyPr>
          <a:lstStyle/>
          <a:p>
            <a:pPr algn="l" marL="1138977" indent="-569489" lvl="1">
              <a:lnSpc>
                <a:spcPts val="10023"/>
              </a:lnSpc>
              <a:buFont typeface="Arial"/>
              <a:buChar char="•"/>
            </a:pPr>
            <a:r>
              <a:rPr lang="en-US" b="true" sz="5275">
                <a:solidFill>
                  <a:srgbClr val="000000"/>
                </a:solidFill>
                <a:latin typeface="Alegreya Bold"/>
                <a:ea typeface="Alegreya Bold"/>
                <a:cs typeface="Alegreya Bold"/>
                <a:sym typeface="Alegreya Bold"/>
              </a:rPr>
              <a:t>Gestrue Cooldown：Only detect gesture once a time.</a:t>
            </a:r>
          </a:p>
          <a:p>
            <a:pPr algn="l" marL="1138977" indent="-569489" lvl="1">
              <a:lnSpc>
                <a:spcPts val="10023"/>
              </a:lnSpc>
              <a:buFont typeface="Arial"/>
              <a:buChar char="•"/>
            </a:pPr>
            <a:r>
              <a:rPr lang="en-US" b="true" sz="5275">
                <a:solidFill>
                  <a:srgbClr val="000000"/>
                </a:solidFill>
                <a:latin typeface="Alegreya Bold"/>
                <a:ea typeface="Alegreya Bold"/>
                <a:cs typeface="Alegreya Bold"/>
                <a:sym typeface="Alegreya Bold"/>
              </a:rPr>
              <a:t>Photo Delay：Let user choose their photo pose at ease.</a:t>
            </a:r>
          </a:p>
          <a:p>
            <a:pPr algn="l" marL="1138977" indent="-569489" lvl="1">
              <a:lnSpc>
                <a:spcPts val="10023"/>
              </a:lnSpc>
              <a:buFont typeface="Arial"/>
              <a:buChar char="•"/>
            </a:pPr>
            <a:r>
              <a:rPr lang="en-US" b="true" sz="5275">
                <a:solidFill>
                  <a:srgbClr val="000000"/>
                </a:solidFill>
                <a:latin typeface="Alegreya Bold"/>
                <a:ea typeface="Alegreya Bold"/>
                <a:cs typeface="Alegreya Bold"/>
                <a:sym typeface="Alegreya Bold"/>
              </a:rPr>
              <a:t>Accurate Judgement：Stricter criteria to prevent misclassification.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TextBox 3" id="3"/>
          <p:cNvSpPr txBox="true"/>
          <p:nvPr/>
        </p:nvSpPr>
        <p:spPr>
          <a:xfrm rot="0">
            <a:off x="2691138" y="3358912"/>
            <a:ext cx="12905724" cy="3369152"/>
          </a:xfrm>
          <a:prstGeom prst="rect">
            <a:avLst/>
          </a:prstGeom>
        </p:spPr>
        <p:txBody>
          <a:bodyPr anchor="t" rtlCol="false" tIns="0" lIns="0" bIns="0" rIns="0">
            <a:spAutoFit/>
          </a:bodyPr>
          <a:lstStyle/>
          <a:p>
            <a:pPr algn="ctr">
              <a:lnSpc>
                <a:spcPts val="13498"/>
              </a:lnSpc>
            </a:pPr>
            <a:r>
              <a:rPr lang="en-US" sz="9641">
                <a:solidFill>
                  <a:srgbClr val="000000"/>
                </a:solidFill>
                <a:latin typeface="Bobby Jones"/>
                <a:ea typeface="Bobby Jones"/>
                <a:cs typeface="Bobby Jones"/>
                <a:sym typeface="Bobby Jones"/>
              </a:rPr>
              <a:t>Some Additional Experiments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p:nvPr/>
        </p:nvGrpSpPr>
        <p:grpSpPr>
          <a:xfrm rot="0">
            <a:off x="584018" y="2790493"/>
            <a:ext cx="17119964" cy="7112306"/>
            <a:chOff x="0" y="0"/>
            <a:chExt cx="4238488" cy="1760835"/>
          </a:xfrm>
        </p:grpSpPr>
        <p:sp>
          <p:nvSpPr>
            <p:cNvPr name="Freeform 4" id="4"/>
            <p:cNvSpPr/>
            <p:nvPr/>
          </p:nvSpPr>
          <p:spPr>
            <a:xfrm flipH="false" flipV="false" rot="0">
              <a:off x="0" y="0"/>
              <a:ext cx="4238488" cy="1760835"/>
            </a:xfrm>
            <a:custGeom>
              <a:avLst/>
              <a:gdLst/>
              <a:ahLst/>
              <a:cxnLst/>
              <a:rect r="r" b="b" t="t" l="l"/>
              <a:pathLst>
                <a:path h="1760835" w="4238488">
                  <a:moveTo>
                    <a:pt x="23063" y="0"/>
                  </a:moveTo>
                  <a:lnTo>
                    <a:pt x="4215425" y="0"/>
                  </a:lnTo>
                  <a:cubicBezTo>
                    <a:pt x="4228162" y="0"/>
                    <a:pt x="4238488" y="10326"/>
                    <a:pt x="4238488" y="23063"/>
                  </a:cubicBezTo>
                  <a:lnTo>
                    <a:pt x="4238488" y="1737772"/>
                  </a:lnTo>
                  <a:cubicBezTo>
                    <a:pt x="4238488" y="1743888"/>
                    <a:pt x="4236058" y="1749754"/>
                    <a:pt x="4231733" y="1754080"/>
                  </a:cubicBezTo>
                  <a:cubicBezTo>
                    <a:pt x="4227408" y="1758405"/>
                    <a:pt x="4221542" y="1760835"/>
                    <a:pt x="4215425" y="1760835"/>
                  </a:cubicBezTo>
                  <a:lnTo>
                    <a:pt x="23063" y="1760835"/>
                  </a:lnTo>
                  <a:cubicBezTo>
                    <a:pt x="16946" y="1760835"/>
                    <a:pt x="11080" y="1758405"/>
                    <a:pt x="6755" y="1754080"/>
                  </a:cubicBezTo>
                  <a:cubicBezTo>
                    <a:pt x="2430" y="1749754"/>
                    <a:pt x="0" y="1743888"/>
                    <a:pt x="0" y="1737772"/>
                  </a:cubicBezTo>
                  <a:lnTo>
                    <a:pt x="0" y="23063"/>
                  </a:lnTo>
                  <a:cubicBezTo>
                    <a:pt x="0" y="16946"/>
                    <a:pt x="2430" y="11080"/>
                    <a:pt x="6755" y="6755"/>
                  </a:cubicBezTo>
                  <a:cubicBezTo>
                    <a:pt x="11080" y="2430"/>
                    <a:pt x="16946" y="0"/>
                    <a:pt x="23063"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4238488" cy="179893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572428" y="6486800"/>
            <a:ext cx="5979811" cy="2771500"/>
          </a:xfrm>
          <a:custGeom>
            <a:avLst/>
            <a:gdLst/>
            <a:ahLst/>
            <a:cxnLst/>
            <a:rect r="r" b="b" t="t" l="l"/>
            <a:pathLst>
              <a:path h="2771500" w="5979811">
                <a:moveTo>
                  <a:pt x="0" y="0"/>
                </a:moveTo>
                <a:lnTo>
                  <a:pt x="5979811" y="0"/>
                </a:lnTo>
                <a:lnTo>
                  <a:pt x="5979811" y="2771500"/>
                </a:lnTo>
                <a:lnTo>
                  <a:pt x="0" y="2771500"/>
                </a:lnTo>
                <a:lnTo>
                  <a:pt x="0" y="0"/>
                </a:lnTo>
                <a:close/>
              </a:path>
            </a:pathLst>
          </a:custGeom>
          <a:blipFill>
            <a:blip r:embed="rId3"/>
            <a:stretch>
              <a:fillRect l="0" t="0" r="0" b="0"/>
            </a:stretch>
          </a:blipFill>
        </p:spPr>
      </p:sp>
      <p:sp>
        <p:nvSpPr>
          <p:cNvPr name="Freeform 7" id="7"/>
          <p:cNvSpPr/>
          <p:nvPr/>
        </p:nvSpPr>
        <p:spPr>
          <a:xfrm flipH="false" flipV="false" rot="0">
            <a:off x="10687389" y="6486800"/>
            <a:ext cx="5531280" cy="3111345"/>
          </a:xfrm>
          <a:custGeom>
            <a:avLst/>
            <a:gdLst/>
            <a:ahLst/>
            <a:cxnLst/>
            <a:rect r="r" b="b" t="t" l="l"/>
            <a:pathLst>
              <a:path h="3111345" w="5531280">
                <a:moveTo>
                  <a:pt x="0" y="0"/>
                </a:moveTo>
                <a:lnTo>
                  <a:pt x="5531280" y="0"/>
                </a:lnTo>
                <a:lnTo>
                  <a:pt x="5531280" y="3111345"/>
                </a:lnTo>
                <a:lnTo>
                  <a:pt x="0" y="3111345"/>
                </a:lnTo>
                <a:lnTo>
                  <a:pt x="0" y="0"/>
                </a:lnTo>
                <a:close/>
              </a:path>
            </a:pathLst>
          </a:custGeom>
          <a:blipFill>
            <a:blip r:embed="rId4"/>
            <a:stretch>
              <a:fillRect l="0" t="0" r="0" b="0"/>
            </a:stretch>
          </a:blipFill>
        </p:spPr>
      </p:sp>
      <p:sp>
        <p:nvSpPr>
          <p:cNvPr name="TextBox 8" id="8"/>
          <p:cNvSpPr txBox="true"/>
          <p:nvPr/>
        </p:nvSpPr>
        <p:spPr>
          <a:xfrm rot="0">
            <a:off x="2572428" y="857250"/>
            <a:ext cx="13143145" cy="142049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Tensorrt &amp; tf-trt</a:t>
            </a:r>
          </a:p>
        </p:txBody>
      </p:sp>
      <p:sp>
        <p:nvSpPr>
          <p:cNvPr name="TextBox 9" id="9"/>
          <p:cNvSpPr txBox="true"/>
          <p:nvPr/>
        </p:nvSpPr>
        <p:spPr>
          <a:xfrm rot="0">
            <a:off x="514350" y="3367466"/>
            <a:ext cx="17259300" cy="2511885"/>
          </a:xfrm>
          <a:prstGeom prst="rect">
            <a:avLst/>
          </a:prstGeom>
        </p:spPr>
        <p:txBody>
          <a:bodyPr anchor="t" rtlCol="false" tIns="0" lIns="0" bIns="0" rIns="0">
            <a:spAutoFit/>
          </a:bodyPr>
          <a:lstStyle/>
          <a:p>
            <a:pPr algn="l" marL="1561367" indent="-780683" lvl="1">
              <a:lnSpc>
                <a:spcPts val="10124"/>
              </a:lnSpc>
              <a:buFont typeface="Arial"/>
              <a:buChar char="•"/>
            </a:pPr>
            <a:r>
              <a:rPr lang="en-US" b="true" sz="7231">
                <a:solidFill>
                  <a:srgbClr val="000000"/>
                </a:solidFill>
                <a:latin typeface="Alegreya Bold"/>
                <a:ea typeface="Alegreya Bold"/>
                <a:cs typeface="Alegreya Bold"/>
                <a:sym typeface="Alegreya Bold"/>
              </a:rPr>
              <a:t>Unable to transform onnx to engine</a:t>
            </a:r>
          </a:p>
          <a:p>
            <a:pPr algn="l" marL="1561367" indent="-780683" lvl="1">
              <a:lnSpc>
                <a:spcPts val="10124"/>
              </a:lnSpc>
              <a:buFont typeface="Arial"/>
              <a:buChar char="•"/>
            </a:pPr>
            <a:r>
              <a:rPr lang="en-US" b="true" sz="7231">
                <a:solidFill>
                  <a:srgbClr val="000000"/>
                </a:solidFill>
                <a:latin typeface="Alegreya Bold"/>
                <a:ea typeface="Alegreya Bold"/>
                <a:cs typeface="Alegreya Bold"/>
                <a:sym typeface="Alegreya Bold"/>
              </a:rPr>
              <a:t>Cannot convert subgraph to tensorRT </a:t>
            </a:r>
          </a:p>
        </p:txBody>
      </p:sp>
      <p:sp>
        <p:nvSpPr>
          <p:cNvPr name="TextBox 10" id="10"/>
          <p:cNvSpPr txBox="true"/>
          <p:nvPr/>
        </p:nvSpPr>
        <p:spPr>
          <a:xfrm rot="0">
            <a:off x="9463862" y="7201733"/>
            <a:ext cx="952839" cy="1510031"/>
          </a:xfrm>
          <a:prstGeom prst="rect">
            <a:avLst/>
          </a:prstGeom>
        </p:spPr>
        <p:txBody>
          <a:bodyPr anchor="t" rtlCol="false" tIns="0" lIns="0" bIns="0" rIns="0">
            <a:spAutoFit/>
          </a:bodyPr>
          <a:lstStyle/>
          <a:p>
            <a:pPr algn="l">
              <a:lnSpc>
                <a:spcPts val="12319"/>
              </a:lnSpc>
            </a:pPr>
            <a:r>
              <a:rPr lang="en-US" sz="8799" b="true">
                <a:solidFill>
                  <a:srgbClr val="000000"/>
                </a:solidFill>
                <a:latin typeface="Alegreya Bold"/>
                <a:ea typeface="Alegreya Bold"/>
                <a:cs typeface="Alegreya Bold"/>
                <a:sym typeface="Alegreya Bold"/>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999308" y="6862055"/>
            <a:ext cx="4259992" cy="2396245"/>
          </a:xfrm>
          <a:custGeom>
            <a:avLst/>
            <a:gdLst/>
            <a:ahLst/>
            <a:cxnLst/>
            <a:rect r="r" b="b" t="t" l="l"/>
            <a:pathLst>
              <a:path h="2396245" w="4259992">
                <a:moveTo>
                  <a:pt x="0" y="0"/>
                </a:moveTo>
                <a:lnTo>
                  <a:pt x="4259992" y="0"/>
                </a:lnTo>
                <a:lnTo>
                  <a:pt x="4259992" y="2396245"/>
                </a:lnTo>
                <a:lnTo>
                  <a:pt x="0" y="2396245"/>
                </a:lnTo>
                <a:lnTo>
                  <a:pt x="0" y="0"/>
                </a:lnTo>
                <a:close/>
              </a:path>
            </a:pathLst>
          </a:custGeom>
          <a:blipFill>
            <a:blip r:embed="rId4"/>
            <a:stretch>
              <a:fillRect l="0" t="0" r="0" b="0"/>
            </a:stretch>
          </a:blipFill>
        </p:spPr>
      </p:sp>
      <p:sp>
        <p:nvSpPr>
          <p:cNvPr name="TextBox 7" id="7"/>
          <p:cNvSpPr txBox="true"/>
          <p:nvPr/>
        </p:nvSpPr>
        <p:spPr>
          <a:xfrm rot="0">
            <a:off x="1949127" y="3763254"/>
            <a:ext cx="14184220" cy="1571625"/>
          </a:xfrm>
          <a:prstGeom prst="rect">
            <a:avLst/>
          </a:prstGeom>
        </p:spPr>
        <p:txBody>
          <a:bodyPr anchor="t" rtlCol="false" tIns="0" lIns="0" bIns="0" rIns="0">
            <a:spAutoFit/>
          </a:bodyPr>
          <a:lstStyle/>
          <a:p>
            <a:pPr algn="l" marL="971550" indent="-485775" lvl="1">
              <a:lnSpc>
                <a:spcPts val="6299"/>
              </a:lnSpc>
              <a:buFont typeface="Arial"/>
              <a:buChar char="•"/>
            </a:pPr>
            <a:r>
              <a:rPr lang="en-US" b="true" sz="4500">
                <a:solidFill>
                  <a:srgbClr val="000000"/>
                </a:solidFill>
                <a:latin typeface="Alegreya Bold"/>
                <a:ea typeface="Alegreya Bold"/>
                <a:cs typeface="Alegreya Bold"/>
                <a:sym typeface="Alegreya Bold"/>
              </a:rPr>
              <a:t>FlatBuffer Format</a:t>
            </a:r>
          </a:p>
          <a:p>
            <a:pPr algn="l" marL="971550" indent="-485775" lvl="1">
              <a:lnSpc>
                <a:spcPts val="6299"/>
              </a:lnSpc>
              <a:buFont typeface="Arial"/>
              <a:buChar char="•"/>
            </a:pPr>
            <a:r>
              <a:rPr lang="en-US" b="true" sz="4500">
                <a:solidFill>
                  <a:srgbClr val="000000"/>
                </a:solidFill>
                <a:latin typeface="Alegreya Bold"/>
                <a:ea typeface="Alegreya Bold"/>
                <a:cs typeface="Alegreya Bold"/>
                <a:sym typeface="Alegreya Bold"/>
              </a:rPr>
              <a:t>Smaller Quantized Models</a:t>
            </a:r>
          </a:p>
        </p:txBody>
      </p:sp>
      <p:sp>
        <p:nvSpPr>
          <p:cNvPr name="TextBox 8" id="8"/>
          <p:cNvSpPr txBox="true"/>
          <p:nvPr/>
        </p:nvSpPr>
        <p:spPr>
          <a:xfrm rot="0">
            <a:off x="1028700" y="2708661"/>
            <a:ext cx="16230600" cy="955675"/>
          </a:xfrm>
          <a:prstGeom prst="rect">
            <a:avLst/>
          </a:prstGeom>
        </p:spPr>
        <p:txBody>
          <a:bodyPr anchor="t" rtlCol="false" tIns="0" lIns="0" bIns="0" rIns="0">
            <a:spAutoFit/>
          </a:bodyPr>
          <a:lstStyle/>
          <a:p>
            <a:pPr algn="ctr">
              <a:lnSpc>
                <a:spcPts val="7699"/>
              </a:lnSpc>
            </a:pPr>
            <a:r>
              <a:rPr lang="en-US" sz="5499">
                <a:solidFill>
                  <a:srgbClr val="000000"/>
                </a:solidFill>
                <a:latin typeface="Bobby Jones"/>
                <a:ea typeface="Bobby Jones"/>
                <a:cs typeface="Bobby Jones"/>
                <a:sym typeface="Bobby Jones"/>
              </a:rPr>
              <a:t>Faster Program Startup Time</a:t>
            </a:r>
          </a:p>
        </p:txBody>
      </p:sp>
      <p:sp>
        <p:nvSpPr>
          <p:cNvPr name="TextBox 9" id="9"/>
          <p:cNvSpPr txBox="true"/>
          <p:nvPr/>
        </p:nvSpPr>
        <p:spPr>
          <a:xfrm rot="0">
            <a:off x="1028700" y="5906379"/>
            <a:ext cx="16230600" cy="955675"/>
          </a:xfrm>
          <a:prstGeom prst="rect">
            <a:avLst/>
          </a:prstGeom>
        </p:spPr>
        <p:txBody>
          <a:bodyPr anchor="t" rtlCol="false" tIns="0" lIns="0" bIns="0" rIns="0">
            <a:spAutoFit/>
          </a:bodyPr>
          <a:lstStyle/>
          <a:p>
            <a:pPr algn="ctr">
              <a:lnSpc>
                <a:spcPts val="7699"/>
              </a:lnSpc>
            </a:pPr>
            <a:r>
              <a:rPr lang="en-US" sz="5499">
                <a:solidFill>
                  <a:srgbClr val="000000"/>
                </a:solidFill>
                <a:latin typeface="Bobby Jones"/>
                <a:ea typeface="Bobby Jones"/>
                <a:cs typeface="Bobby Jones"/>
                <a:sym typeface="Bobby Jones"/>
              </a:rPr>
              <a:t>Decreased FPS Due to Increased Latency</a:t>
            </a:r>
          </a:p>
        </p:txBody>
      </p:sp>
      <p:sp>
        <p:nvSpPr>
          <p:cNvPr name="TextBox 10" id="10"/>
          <p:cNvSpPr txBox="true"/>
          <p:nvPr/>
        </p:nvSpPr>
        <p:spPr>
          <a:xfrm rot="0">
            <a:off x="3679044" y="1232268"/>
            <a:ext cx="10929913" cy="1419243"/>
          </a:xfrm>
          <a:prstGeom prst="rect">
            <a:avLst/>
          </a:prstGeom>
        </p:spPr>
        <p:txBody>
          <a:bodyPr anchor="t" rtlCol="false" tIns="0" lIns="0" bIns="0" rIns="0">
            <a:spAutoFit/>
          </a:bodyPr>
          <a:lstStyle/>
          <a:p>
            <a:pPr algn="ctr">
              <a:lnSpc>
                <a:spcPts val="11432"/>
              </a:lnSpc>
            </a:pPr>
            <a:r>
              <a:rPr lang="en-US" sz="8165">
                <a:solidFill>
                  <a:srgbClr val="000000"/>
                </a:solidFill>
                <a:latin typeface="Bobby Jones"/>
                <a:ea typeface="Bobby Jones"/>
                <a:cs typeface="Bobby Jones"/>
                <a:sym typeface="Bobby Jones"/>
              </a:rPr>
              <a:t>TFlite</a:t>
            </a:r>
          </a:p>
        </p:txBody>
      </p:sp>
      <p:sp>
        <p:nvSpPr>
          <p:cNvPr name="TextBox 11" id="11"/>
          <p:cNvSpPr txBox="true"/>
          <p:nvPr/>
        </p:nvSpPr>
        <p:spPr>
          <a:xfrm rot="0">
            <a:off x="2051890" y="6957305"/>
            <a:ext cx="14184220" cy="1571625"/>
          </a:xfrm>
          <a:prstGeom prst="rect">
            <a:avLst/>
          </a:prstGeom>
        </p:spPr>
        <p:txBody>
          <a:bodyPr anchor="t" rtlCol="false" tIns="0" lIns="0" bIns="0" rIns="0">
            <a:spAutoFit/>
          </a:bodyPr>
          <a:lstStyle/>
          <a:p>
            <a:pPr algn="l" marL="971550" indent="-485775" lvl="1">
              <a:lnSpc>
                <a:spcPts val="6299"/>
              </a:lnSpc>
              <a:buFont typeface="Arial"/>
              <a:buChar char="•"/>
            </a:pPr>
            <a:r>
              <a:rPr lang="en-US" b="true" sz="4500">
                <a:solidFill>
                  <a:srgbClr val="000000"/>
                </a:solidFill>
                <a:latin typeface="Alegreya Bold"/>
                <a:ea typeface="Alegreya Bold"/>
                <a:cs typeface="Alegreya Bold"/>
                <a:sym typeface="Alegreya Bold"/>
              </a:rPr>
              <a:t>GPU delegate</a:t>
            </a:r>
          </a:p>
          <a:p>
            <a:pPr algn="l" marL="971550" indent="-485775" lvl="1">
              <a:lnSpc>
                <a:spcPts val="6299"/>
              </a:lnSpc>
              <a:buFont typeface="Arial"/>
              <a:buChar char="•"/>
            </a:pPr>
            <a:r>
              <a:rPr lang="en-US" b="true" sz="4500">
                <a:solidFill>
                  <a:srgbClr val="FF3131"/>
                </a:solidFill>
                <a:latin typeface="Alegreya Bold"/>
                <a:ea typeface="Alegreya Bold"/>
                <a:cs typeface="Alegreya Bold"/>
                <a:sym typeface="Alegreya Bold"/>
              </a:rPr>
              <a:t>CPU side (Multithreading)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TextBox 3" id="3"/>
          <p:cNvSpPr txBox="true"/>
          <p:nvPr/>
        </p:nvSpPr>
        <p:spPr>
          <a:xfrm rot="0">
            <a:off x="2691138" y="3358912"/>
            <a:ext cx="12905724" cy="1662135"/>
          </a:xfrm>
          <a:prstGeom prst="rect">
            <a:avLst/>
          </a:prstGeom>
        </p:spPr>
        <p:txBody>
          <a:bodyPr anchor="t" rtlCol="false" tIns="0" lIns="0" bIns="0" rIns="0">
            <a:spAutoFit/>
          </a:bodyPr>
          <a:lstStyle/>
          <a:p>
            <a:pPr algn="ctr">
              <a:lnSpc>
                <a:spcPts val="13498"/>
              </a:lnSpc>
            </a:pPr>
            <a:r>
              <a:rPr lang="en-US" sz="9641">
                <a:solidFill>
                  <a:srgbClr val="000000"/>
                </a:solidFill>
                <a:latin typeface="Bobby Jones"/>
                <a:ea typeface="Bobby Jones"/>
                <a:cs typeface="Bobby Jones"/>
                <a:sym typeface="Bobby Jones"/>
              </a:rPr>
              <a:t>project demo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p:nvPr/>
        </p:nvGrpSpPr>
        <p:grpSpPr>
          <a:xfrm rot="0">
            <a:off x="1833842" y="2414123"/>
            <a:ext cx="14840904" cy="7661679"/>
            <a:chOff x="0" y="0"/>
            <a:chExt cx="3908715" cy="2017891"/>
          </a:xfrm>
        </p:grpSpPr>
        <p:sp>
          <p:nvSpPr>
            <p:cNvPr name="Freeform 4" id="4"/>
            <p:cNvSpPr/>
            <p:nvPr/>
          </p:nvSpPr>
          <p:spPr>
            <a:xfrm flipH="false" flipV="false" rot="0">
              <a:off x="0" y="0"/>
              <a:ext cx="3908715" cy="2017891"/>
            </a:xfrm>
            <a:custGeom>
              <a:avLst/>
              <a:gdLst/>
              <a:ahLst/>
              <a:cxnLst/>
              <a:rect r="r" b="b" t="t" l="l"/>
              <a:pathLst>
                <a:path h="2017891" w="3908715">
                  <a:moveTo>
                    <a:pt x="26605" y="0"/>
                  </a:moveTo>
                  <a:lnTo>
                    <a:pt x="3882111" y="0"/>
                  </a:lnTo>
                  <a:cubicBezTo>
                    <a:pt x="3896804" y="0"/>
                    <a:pt x="3908715" y="11911"/>
                    <a:pt x="3908715" y="26605"/>
                  </a:cubicBezTo>
                  <a:lnTo>
                    <a:pt x="3908715" y="1991286"/>
                  </a:lnTo>
                  <a:cubicBezTo>
                    <a:pt x="3908715" y="2005979"/>
                    <a:pt x="3896804" y="2017891"/>
                    <a:pt x="3882111" y="2017891"/>
                  </a:cubicBezTo>
                  <a:lnTo>
                    <a:pt x="26605" y="2017891"/>
                  </a:lnTo>
                  <a:cubicBezTo>
                    <a:pt x="11911" y="2017891"/>
                    <a:pt x="0" y="2005979"/>
                    <a:pt x="0" y="1991286"/>
                  </a:cubicBezTo>
                  <a:lnTo>
                    <a:pt x="0" y="26605"/>
                  </a:lnTo>
                  <a:cubicBezTo>
                    <a:pt x="0" y="11911"/>
                    <a:pt x="11911" y="0"/>
                    <a:pt x="26605"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47625"/>
              <a:ext cx="3908715" cy="2065516"/>
            </a:xfrm>
            <a:prstGeom prst="rect">
              <a:avLst/>
            </a:prstGeom>
          </p:spPr>
          <p:txBody>
            <a:bodyPr anchor="ctr" rtlCol="false" tIns="50800" lIns="50800" bIns="50800" rIns="50800"/>
            <a:lstStyle/>
            <a:p>
              <a:pPr algn="ctr">
                <a:lnSpc>
                  <a:spcPts val="4199"/>
                </a:lnSpc>
                <a:spcBef>
                  <a:spcPct val="0"/>
                </a:spcBef>
              </a:pPr>
            </a:p>
          </p:txBody>
        </p:sp>
      </p:grpSp>
      <p:sp>
        <p:nvSpPr>
          <p:cNvPr name="TextBox 6" id="6"/>
          <p:cNvSpPr txBox="true"/>
          <p:nvPr/>
        </p:nvSpPr>
        <p:spPr>
          <a:xfrm rot="0">
            <a:off x="3918390" y="857250"/>
            <a:ext cx="10451219" cy="142049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分工表</a:t>
            </a:r>
          </a:p>
        </p:txBody>
      </p:sp>
      <p:sp>
        <p:nvSpPr>
          <p:cNvPr name="TextBox 7" id="7"/>
          <p:cNvSpPr txBox="true"/>
          <p:nvPr/>
        </p:nvSpPr>
        <p:spPr>
          <a:xfrm rot="0">
            <a:off x="1833842" y="3340708"/>
            <a:ext cx="14620317" cy="5913120"/>
          </a:xfrm>
          <a:prstGeom prst="rect">
            <a:avLst/>
          </a:prstGeom>
        </p:spPr>
        <p:txBody>
          <a:bodyPr anchor="t" rtlCol="false" tIns="0" lIns="0" bIns="0" rIns="0">
            <a:spAutoFit/>
          </a:bodyPr>
          <a:lstStyle/>
          <a:p>
            <a:pPr algn="l" marL="906780" indent="-453390" lvl="1">
              <a:lnSpc>
                <a:spcPts val="5880"/>
              </a:lnSpc>
              <a:buFont typeface="Arial"/>
              <a:buChar char="•"/>
            </a:pPr>
            <a:r>
              <a:rPr lang="en-US" b="true" sz="4200">
                <a:solidFill>
                  <a:srgbClr val="000000"/>
                </a:solidFill>
                <a:latin typeface="Alegreya Bold"/>
                <a:ea typeface="Alegreya Bold"/>
                <a:cs typeface="Alegreya Bold"/>
                <a:sym typeface="Alegreya Bold"/>
              </a:rPr>
              <a:t>林以諾：專案精簡、ONNX加速、手勢處理、GUI設計</a:t>
            </a:r>
          </a:p>
          <a:p>
            <a:pPr algn="l" marL="906780" indent="-453390" lvl="1">
              <a:lnSpc>
                <a:spcPts val="5880"/>
              </a:lnSpc>
              <a:buFont typeface="Arial"/>
              <a:buChar char="•"/>
            </a:pPr>
            <a:r>
              <a:rPr lang="en-US" b="true" sz="4200">
                <a:solidFill>
                  <a:srgbClr val="000000"/>
                </a:solidFill>
                <a:latin typeface="Alegreya Bold"/>
                <a:ea typeface="Alegreya Bold"/>
                <a:cs typeface="Alegreya Bold"/>
                <a:sym typeface="Alegreya Bold"/>
              </a:rPr>
              <a:t>嚴宇同：專案部屬、ONNX加速、手勢處理</a:t>
            </a:r>
          </a:p>
          <a:p>
            <a:pPr algn="l" marL="906780" indent="-453390" lvl="1">
              <a:lnSpc>
                <a:spcPts val="5880"/>
              </a:lnSpc>
              <a:buFont typeface="Arial"/>
              <a:buChar char="•"/>
            </a:pPr>
            <a:r>
              <a:rPr lang="en-US" b="true" sz="4200">
                <a:solidFill>
                  <a:srgbClr val="000000"/>
                </a:solidFill>
                <a:latin typeface="Alegreya Bold"/>
                <a:ea typeface="Alegreya Bold"/>
                <a:cs typeface="Alegreya Bold"/>
                <a:sym typeface="Alegreya Bold"/>
              </a:rPr>
              <a:t>王郁誠：測試TensorRT、開發剪刀手勢(拍照)、協助開發結印手勢(分身)</a:t>
            </a:r>
          </a:p>
          <a:p>
            <a:pPr algn="l" marL="906780" indent="-453390" lvl="1">
              <a:lnSpc>
                <a:spcPts val="5880"/>
              </a:lnSpc>
              <a:buFont typeface="Arial"/>
              <a:buChar char="•"/>
            </a:pPr>
            <a:r>
              <a:rPr lang="en-US" b="true" sz="4200">
                <a:solidFill>
                  <a:srgbClr val="000000"/>
                </a:solidFill>
                <a:latin typeface="Alegreya Bold"/>
                <a:ea typeface="Alegreya Bold"/>
                <a:cs typeface="Alegreya Bold"/>
                <a:sym typeface="Alegreya Bold"/>
              </a:rPr>
              <a:t>尤時雨：找尋初版程式&amp;執行測試、專案部署</a:t>
            </a:r>
          </a:p>
          <a:p>
            <a:pPr algn="l" marL="906780" indent="-453390" lvl="1">
              <a:lnSpc>
                <a:spcPts val="5880"/>
              </a:lnSpc>
              <a:buFont typeface="Arial"/>
              <a:buChar char="•"/>
            </a:pPr>
            <a:r>
              <a:rPr lang="en-US" b="true" sz="4200">
                <a:solidFill>
                  <a:srgbClr val="000000"/>
                </a:solidFill>
                <a:latin typeface="Alegreya Bold"/>
                <a:ea typeface="Alegreya Bold"/>
                <a:cs typeface="Alegreya Bold"/>
                <a:sym typeface="Alegreya Bold"/>
              </a:rPr>
              <a:t>楊宗霖：找尋並測試範例程式</a:t>
            </a:r>
          </a:p>
          <a:p>
            <a:pPr algn="l" marL="906780" indent="-453390" lvl="1">
              <a:lnSpc>
                <a:spcPts val="5880"/>
              </a:lnSpc>
              <a:buFont typeface="Arial"/>
              <a:buChar char="•"/>
            </a:pPr>
            <a:r>
              <a:rPr lang="en-US" b="true" sz="4200">
                <a:solidFill>
                  <a:srgbClr val="000000"/>
                </a:solidFill>
                <a:latin typeface="Alegreya Bold"/>
                <a:ea typeface="Alegreya Bold"/>
                <a:cs typeface="Alegreya Bold"/>
                <a:sym typeface="Alegreya Bold"/>
              </a:rPr>
              <a:t>林子全：tflite實作與分析</a:t>
            </a:r>
          </a:p>
          <a:p>
            <a:pPr algn="l">
              <a:lnSpc>
                <a:spcPts val="58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sp>
        <p:nvSpPr>
          <p:cNvPr name="Freeform 3" id="3"/>
          <p:cNvSpPr/>
          <p:nvPr/>
        </p:nvSpPr>
        <p:spPr>
          <a:xfrm flipH="false" flipV="false" rot="0">
            <a:off x="2108644" y="3765818"/>
            <a:ext cx="6105179" cy="4505247"/>
          </a:xfrm>
          <a:custGeom>
            <a:avLst/>
            <a:gdLst/>
            <a:ahLst/>
            <a:cxnLst/>
            <a:rect r="r" b="b" t="t" l="l"/>
            <a:pathLst>
              <a:path h="4505247" w="6105179">
                <a:moveTo>
                  <a:pt x="0" y="0"/>
                </a:moveTo>
                <a:lnTo>
                  <a:pt x="6105179" y="0"/>
                </a:lnTo>
                <a:lnTo>
                  <a:pt x="6105179" y="4505248"/>
                </a:lnTo>
                <a:lnTo>
                  <a:pt x="0" y="4505248"/>
                </a:lnTo>
                <a:lnTo>
                  <a:pt x="0" y="0"/>
                </a:lnTo>
                <a:close/>
              </a:path>
            </a:pathLst>
          </a:custGeom>
          <a:blipFill>
            <a:blip r:embed="rId4"/>
            <a:stretch>
              <a:fillRect l="-19209" t="0" r="-12142" b="0"/>
            </a:stretch>
          </a:blipFill>
        </p:spPr>
      </p:sp>
      <p:sp>
        <p:nvSpPr>
          <p:cNvPr name="Freeform 4" id="4"/>
          <p:cNvSpPr/>
          <p:nvPr/>
        </p:nvSpPr>
        <p:spPr>
          <a:xfrm flipH="false" flipV="false" rot="0">
            <a:off x="10173491" y="3765818"/>
            <a:ext cx="6006997" cy="4505247"/>
          </a:xfrm>
          <a:custGeom>
            <a:avLst/>
            <a:gdLst/>
            <a:ahLst/>
            <a:cxnLst/>
            <a:rect r="r" b="b" t="t" l="l"/>
            <a:pathLst>
              <a:path h="4505247" w="6006997">
                <a:moveTo>
                  <a:pt x="0" y="0"/>
                </a:moveTo>
                <a:lnTo>
                  <a:pt x="6006997" y="0"/>
                </a:lnTo>
                <a:lnTo>
                  <a:pt x="6006997" y="4505248"/>
                </a:lnTo>
                <a:lnTo>
                  <a:pt x="0" y="4505248"/>
                </a:lnTo>
                <a:lnTo>
                  <a:pt x="0" y="0"/>
                </a:lnTo>
                <a:close/>
              </a:path>
            </a:pathLst>
          </a:custGeom>
          <a:blipFill>
            <a:blip r:embed="rId5"/>
            <a:stretch>
              <a:fillRect l="0" t="0" r="0" b="0"/>
            </a:stretch>
          </a:blipFill>
        </p:spPr>
      </p:sp>
      <p:sp>
        <p:nvSpPr>
          <p:cNvPr name="TextBox 5" id="5"/>
          <p:cNvSpPr txBox="true"/>
          <p:nvPr/>
        </p:nvSpPr>
        <p:spPr>
          <a:xfrm rot="0">
            <a:off x="3918390" y="857250"/>
            <a:ext cx="10451219" cy="142049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Motivation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TextBox 3" id="3"/>
          <p:cNvSpPr txBox="true"/>
          <p:nvPr/>
        </p:nvSpPr>
        <p:spPr>
          <a:xfrm rot="0">
            <a:off x="2616729" y="3509275"/>
            <a:ext cx="13054542" cy="2906500"/>
          </a:xfrm>
          <a:prstGeom prst="rect">
            <a:avLst/>
          </a:prstGeom>
        </p:spPr>
        <p:txBody>
          <a:bodyPr anchor="t" rtlCol="false" tIns="0" lIns="0" bIns="0" rIns="0">
            <a:spAutoFit/>
          </a:bodyPr>
          <a:lstStyle/>
          <a:p>
            <a:pPr algn="ctr">
              <a:lnSpc>
                <a:spcPts val="23410"/>
              </a:lnSpc>
            </a:pPr>
            <a:r>
              <a:rPr lang="en-US" sz="16721">
                <a:solidFill>
                  <a:srgbClr val="000000"/>
                </a:solidFill>
                <a:latin typeface="Bobby Jones"/>
                <a:ea typeface="Bobby Jones"/>
                <a:cs typeface="Bobby Jones"/>
                <a:sym typeface="Bobby Jones"/>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sp>
        <p:nvSpPr>
          <p:cNvPr name="Freeform 3" id="3"/>
          <p:cNvSpPr/>
          <p:nvPr/>
        </p:nvSpPr>
        <p:spPr>
          <a:xfrm flipH="false" flipV="false" rot="0">
            <a:off x="1311507" y="3646765"/>
            <a:ext cx="2993470" cy="2993470"/>
          </a:xfrm>
          <a:custGeom>
            <a:avLst/>
            <a:gdLst/>
            <a:ahLst/>
            <a:cxnLst/>
            <a:rect r="r" b="b" t="t" l="l"/>
            <a:pathLst>
              <a:path h="2993470" w="2993470">
                <a:moveTo>
                  <a:pt x="0" y="0"/>
                </a:moveTo>
                <a:lnTo>
                  <a:pt x="2993471" y="0"/>
                </a:lnTo>
                <a:lnTo>
                  <a:pt x="2993471" y="2993470"/>
                </a:lnTo>
                <a:lnTo>
                  <a:pt x="0" y="2993470"/>
                </a:lnTo>
                <a:lnTo>
                  <a:pt x="0" y="0"/>
                </a:lnTo>
                <a:close/>
              </a:path>
            </a:pathLst>
          </a:custGeom>
          <a:blipFill>
            <a:blip r:embed="rId4"/>
            <a:stretch>
              <a:fillRect l="0" t="0" r="0" b="0"/>
            </a:stretch>
          </a:blipFill>
        </p:spPr>
      </p:sp>
      <p:sp>
        <p:nvSpPr>
          <p:cNvPr name="Freeform 4" id="4"/>
          <p:cNvSpPr/>
          <p:nvPr/>
        </p:nvSpPr>
        <p:spPr>
          <a:xfrm flipH="false" flipV="false" rot="0">
            <a:off x="6971157" y="5853090"/>
            <a:ext cx="2421072" cy="1920717"/>
          </a:xfrm>
          <a:custGeom>
            <a:avLst/>
            <a:gdLst/>
            <a:ahLst/>
            <a:cxnLst/>
            <a:rect r="r" b="b" t="t" l="l"/>
            <a:pathLst>
              <a:path h="1920717" w="2421072">
                <a:moveTo>
                  <a:pt x="0" y="0"/>
                </a:moveTo>
                <a:lnTo>
                  <a:pt x="2421072" y="0"/>
                </a:lnTo>
                <a:lnTo>
                  <a:pt x="2421072" y="1920717"/>
                </a:lnTo>
                <a:lnTo>
                  <a:pt x="0" y="1920717"/>
                </a:lnTo>
                <a:lnTo>
                  <a:pt x="0" y="0"/>
                </a:lnTo>
                <a:close/>
              </a:path>
            </a:pathLst>
          </a:custGeom>
          <a:blipFill>
            <a:blip r:embed="rId5"/>
            <a:stretch>
              <a:fillRect l="0" t="0" r="0" b="0"/>
            </a:stretch>
          </a:blipFill>
        </p:spPr>
      </p:sp>
      <p:sp>
        <p:nvSpPr>
          <p:cNvPr name="Freeform 5" id="5"/>
          <p:cNvSpPr/>
          <p:nvPr/>
        </p:nvSpPr>
        <p:spPr>
          <a:xfrm flipH="false" flipV="false" rot="0">
            <a:off x="7251704" y="2844173"/>
            <a:ext cx="1859978" cy="2492754"/>
          </a:xfrm>
          <a:custGeom>
            <a:avLst/>
            <a:gdLst/>
            <a:ahLst/>
            <a:cxnLst/>
            <a:rect r="r" b="b" t="t" l="l"/>
            <a:pathLst>
              <a:path h="2492754" w="1859978">
                <a:moveTo>
                  <a:pt x="0" y="0"/>
                </a:moveTo>
                <a:lnTo>
                  <a:pt x="1859978" y="0"/>
                </a:lnTo>
                <a:lnTo>
                  <a:pt x="1859978" y="2492754"/>
                </a:lnTo>
                <a:lnTo>
                  <a:pt x="0" y="2492754"/>
                </a:lnTo>
                <a:lnTo>
                  <a:pt x="0" y="0"/>
                </a:lnTo>
                <a:close/>
              </a:path>
            </a:pathLst>
          </a:custGeom>
          <a:blipFill>
            <a:blip r:embed="rId6"/>
            <a:stretch>
              <a:fillRect l="0" t="0" r="0" b="0"/>
            </a:stretch>
          </a:blipFill>
        </p:spPr>
      </p:sp>
      <p:grpSp>
        <p:nvGrpSpPr>
          <p:cNvPr name="Group 6" id="6"/>
          <p:cNvGrpSpPr/>
          <p:nvPr/>
        </p:nvGrpSpPr>
        <p:grpSpPr>
          <a:xfrm rot="0">
            <a:off x="10116129" y="4875181"/>
            <a:ext cx="2187389" cy="1335480"/>
            <a:chOff x="0" y="0"/>
            <a:chExt cx="945559" cy="577298"/>
          </a:xfrm>
        </p:grpSpPr>
        <p:sp>
          <p:nvSpPr>
            <p:cNvPr name="Freeform 7" id="7"/>
            <p:cNvSpPr/>
            <p:nvPr/>
          </p:nvSpPr>
          <p:spPr>
            <a:xfrm flipH="false" flipV="false" rot="0">
              <a:off x="0" y="0"/>
              <a:ext cx="945559" cy="577298"/>
            </a:xfrm>
            <a:custGeom>
              <a:avLst/>
              <a:gdLst/>
              <a:ahLst/>
              <a:cxnLst/>
              <a:rect r="r" b="b" t="t" l="l"/>
              <a:pathLst>
                <a:path h="577298" w="945559">
                  <a:moveTo>
                    <a:pt x="945559" y="288649"/>
                  </a:moveTo>
                  <a:lnTo>
                    <a:pt x="539159" y="0"/>
                  </a:lnTo>
                  <a:lnTo>
                    <a:pt x="539159" y="203200"/>
                  </a:lnTo>
                  <a:lnTo>
                    <a:pt x="0" y="203200"/>
                  </a:lnTo>
                  <a:lnTo>
                    <a:pt x="0" y="374098"/>
                  </a:lnTo>
                  <a:lnTo>
                    <a:pt x="539159" y="374098"/>
                  </a:lnTo>
                  <a:lnTo>
                    <a:pt x="539159" y="577298"/>
                  </a:lnTo>
                  <a:lnTo>
                    <a:pt x="945559" y="288649"/>
                  </a:lnTo>
                  <a:close/>
                </a:path>
              </a:pathLst>
            </a:custGeom>
            <a:solidFill>
              <a:srgbClr val="000000"/>
            </a:solidFill>
          </p:spPr>
        </p:sp>
        <p:sp>
          <p:nvSpPr>
            <p:cNvPr name="TextBox 8" id="8"/>
            <p:cNvSpPr txBox="true"/>
            <p:nvPr/>
          </p:nvSpPr>
          <p:spPr>
            <a:xfrm>
              <a:off x="0" y="165100"/>
              <a:ext cx="843959" cy="20899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
            <a:off x="13152061" y="5513123"/>
            <a:ext cx="3851849" cy="2527194"/>
          </a:xfrm>
          <a:custGeom>
            <a:avLst/>
            <a:gdLst/>
            <a:ahLst/>
            <a:cxnLst/>
            <a:rect r="r" b="b" t="t" l="l"/>
            <a:pathLst>
              <a:path h="2527194" w="3851849">
                <a:moveTo>
                  <a:pt x="38759" y="0"/>
                </a:moveTo>
                <a:lnTo>
                  <a:pt x="3851849" y="59901"/>
                </a:lnTo>
                <a:lnTo>
                  <a:pt x="3813090" y="2527194"/>
                </a:lnTo>
                <a:lnTo>
                  <a:pt x="0" y="2467293"/>
                </a:lnTo>
                <a:lnTo>
                  <a:pt x="38759" y="0"/>
                </a:lnTo>
                <a:close/>
              </a:path>
            </a:pathLst>
          </a:custGeom>
          <a:blipFill>
            <a:blip r:embed="rId7"/>
            <a:stretch>
              <a:fillRect l="-75444" t="-140923" r="-64104" b="-32909"/>
            </a:stretch>
          </a:blipFill>
        </p:spPr>
      </p:sp>
      <p:sp>
        <p:nvSpPr>
          <p:cNvPr name="Freeform 10" id="10"/>
          <p:cNvSpPr/>
          <p:nvPr/>
        </p:nvSpPr>
        <p:spPr>
          <a:xfrm flipH="false" flipV="false" rot="0">
            <a:off x="13134207" y="2509705"/>
            <a:ext cx="3830975" cy="2633795"/>
          </a:xfrm>
          <a:custGeom>
            <a:avLst/>
            <a:gdLst/>
            <a:ahLst/>
            <a:cxnLst/>
            <a:rect r="r" b="b" t="t" l="l"/>
            <a:pathLst>
              <a:path h="2633795" w="3830975">
                <a:moveTo>
                  <a:pt x="0" y="0"/>
                </a:moveTo>
                <a:lnTo>
                  <a:pt x="3830975" y="0"/>
                </a:lnTo>
                <a:lnTo>
                  <a:pt x="3830975" y="2633795"/>
                </a:lnTo>
                <a:lnTo>
                  <a:pt x="0" y="2633795"/>
                </a:lnTo>
                <a:lnTo>
                  <a:pt x="0" y="0"/>
                </a:lnTo>
                <a:close/>
              </a:path>
            </a:pathLst>
          </a:custGeom>
          <a:blipFill>
            <a:blip r:embed="rId8"/>
            <a:stretch>
              <a:fillRect l="-89425" t="-134917" r="-69340" b="-47372"/>
            </a:stretch>
          </a:blipFill>
        </p:spPr>
      </p:sp>
      <p:sp>
        <p:nvSpPr>
          <p:cNvPr name="TextBox 11" id="11"/>
          <p:cNvSpPr txBox="true"/>
          <p:nvPr/>
        </p:nvSpPr>
        <p:spPr>
          <a:xfrm rot="0">
            <a:off x="3918390" y="857250"/>
            <a:ext cx="10451219" cy="142049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Introduction</a:t>
            </a:r>
          </a:p>
        </p:txBody>
      </p:sp>
      <p:sp>
        <p:nvSpPr>
          <p:cNvPr name="TextBox 12" id="12"/>
          <p:cNvSpPr txBox="true"/>
          <p:nvPr/>
        </p:nvSpPr>
        <p:spPr>
          <a:xfrm rot="0">
            <a:off x="5025765" y="3615478"/>
            <a:ext cx="1542229" cy="3315405"/>
          </a:xfrm>
          <a:prstGeom prst="rect">
            <a:avLst/>
          </a:prstGeom>
        </p:spPr>
        <p:txBody>
          <a:bodyPr anchor="t" rtlCol="false" tIns="0" lIns="0" bIns="0" rIns="0">
            <a:spAutoFit/>
          </a:bodyPr>
          <a:lstStyle/>
          <a:p>
            <a:pPr algn="ctr">
              <a:lnSpc>
                <a:spcPts val="26736"/>
              </a:lnSpc>
            </a:pPr>
            <a:r>
              <a:rPr lang="en-US" sz="19097">
                <a:solidFill>
                  <a:srgbClr val="000000"/>
                </a:solidFill>
                <a:latin typeface="Bobby Jones"/>
                <a:ea typeface="Bobby Jones"/>
                <a:cs typeface="Bobby Jones"/>
                <a:sym typeface="Bobby Jones"/>
              </a:rPr>
              <a:t>+</a:t>
            </a:r>
          </a:p>
        </p:txBody>
      </p:sp>
      <p:sp>
        <p:nvSpPr>
          <p:cNvPr name="TextBox 13" id="13"/>
          <p:cNvSpPr txBox="true"/>
          <p:nvPr/>
        </p:nvSpPr>
        <p:spPr>
          <a:xfrm rot="0">
            <a:off x="1311507" y="8295640"/>
            <a:ext cx="3756979" cy="962660"/>
          </a:xfrm>
          <a:prstGeom prst="rect">
            <a:avLst/>
          </a:prstGeom>
        </p:spPr>
        <p:txBody>
          <a:bodyPr anchor="t" rtlCol="false" tIns="0" lIns="0" bIns="0" rIns="0">
            <a:spAutoFit/>
          </a:bodyPr>
          <a:lstStyle/>
          <a:p>
            <a:pPr algn="ctr">
              <a:lnSpc>
                <a:spcPts val="7840"/>
              </a:lnSpc>
            </a:pPr>
            <a:r>
              <a:rPr lang="en-US" b="true" sz="5600">
                <a:solidFill>
                  <a:srgbClr val="000000"/>
                </a:solidFill>
                <a:latin typeface="Alegreya Bold"/>
                <a:ea typeface="Alegreya Bold"/>
                <a:cs typeface="Alegreya Bold"/>
                <a:sym typeface="Alegreya Bold"/>
              </a:rPr>
              <a:t>camera</a:t>
            </a:r>
          </a:p>
        </p:txBody>
      </p:sp>
      <p:sp>
        <p:nvSpPr>
          <p:cNvPr name="TextBox 14" id="14"/>
          <p:cNvSpPr txBox="true"/>
          <p:nvPr/>
        </p:nvSpPr>
        <p:spPr>
          <a:xfrm rot="0">
            <a:off x="6409182" y="8295640"/>
            <a:ext cx="3756979" cy="962660"/>
          </a:xfrm>
          <a:prstGeom prst="rect">
            <a:avLst/>
          </a:prstGeom>
        </p:spPr>
        <p:txBody>
          <a:bodyPr anchor="t" rtlCol="false" tIns="0" lIns="0" bIns="0" rIns="0">
            <a:spAutoFit/>
          </a:bodyPr>
          <a:lstStyle/>
          <a:p>
            <a:pPr algn="ctr">
              <a:lnSpc>
                <a:spcPts val="7840"/>
              </a:lnSpc>
            </a:pPr>
            <a:r>
              <a:rPr lang="en-US" b="true" sz="5600">
                <a:solidFill>
                  <a:srgbClr val="000000"/>
                </a:solidFill>
                <a:latin typeface="Alegreya Bold"/>
                <a:ea typeface="Alegreya Bold"/>
                <a:cs typeface="Alegreya Bold"/>
                <a:sym typeface="Alegreya Bold"/>
              </a:rPr>
              <a:t>style images</a:t>
            </a:r>
          </a:p>
        </p:txBody>
      </p:sp>
      <p:sp>
        <p:nvSpPr>
          <p:cNvPr name="TextBox 15" id="15"/>
          <p:cNvSpPr txBox="true"/>
          <p:nvPr/>
        </p:nvSpPr>
        <p:spPr>
          <a:xfrm rot="0">
            <a:off x="13171205" y="8362944"/>
            <a:ext cx="3756979" cy="1387475"/>
          </a:xfrm>
          <a:prstGeom prst="rect">
            <a:avLst/>
          </a:prstGeom>
        </p:spPr>
        <p:txBody>
          <a:bodyPr anchor="t" rtlCol="false" tIns="0" lIns="0" bIns="0" rIns="0">
            <a:spAutoFit/>
          </a:bodyPr>
          <a:lstStyle/>
          <a:p>
            <a:pPr algn="ctr">
              <a:lnSpc>
                <a:spcPts val="5320"/>
              </a:lnSpc>
            </a:pPr>
            <a:r>
              <a:rPr lang="en-US" b="true" sz="5600">
                <a:solidFill>
                  <a:srgbClr val="000000"/>
                </a:solidFill>
                <a:latin typeface="Alegreya Bold"/>
                <a:ea typeface="Alegreya Bold"/>
                <a:cs typeface="Alegreya Bold"/>
                <a:sym typeface="Alegreya Bold"/>
              </a:rPr>
              <a:t>real-time image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sp>
        <p:nvSpPr>
          <p:cNvPr name="Freeform 3" id="3"/>
          <p:cNvSpPr/>
          <p:nvPr/>
        </p:nvSpPr>
        <p:spPr>
          <a:xfrm flipH="false" flipV="false" rot="-54000">
            <a:off x="1966344" y="6497373"/>
            <a:ext cx="3851849" cy="2527194"/>
          </a:xfrm>
          <a:custGeom>
            <a:avLst/>
            <a:gdLst/>
            <a:ahLst/>
            <a:cxnLst/>
            <a:rect r="r" b="b" t="t" l="l"/>
            <a:pathLst>
              <a:path h="2527194" w="3851849">
                <a:moveTo>
                  <a:pt x="38760" y="0"/>
                </a:moveTo>
                <a:lnTo>
                  <a:pt x="3851850" y="59901"/>
                </a:lnTo>
                <a:lnTo>
                  <a:pt x="3813090" y="2527194"/>
                </a:lnTo>
                <a:lnTo>
                  <a:pt x="0" y="2467293"/>
                </a:lnTo>
                <a:lnTo>
                  <a:pt x="38760" y="0"/>
                </a:lnTo>
                <a:close/>
              </a:path>
            </a:pathLst>
          </a:custGeom>
          <a:blipFill>
            <a:blip r:embed="rId4"/>
            <a:stretch>
              <a:fillRect l="-75444" t="-140923" r="-64104" b="-32909"/>
            </a:stretch>
          </a:blipFill>
        </p:spPr>
      </p:sp>
      <p:sp>
        <p:nvSpPr>
          <p:cNvPr name="Freeform 4" id="4"/>
          <p:cNvSpPr/>
          <p:nvPr/>
        </p:nvSpPr>
        <p:spPr>
          <a:xfrm flipH="false" flipV="false" rot="0">
            <a:off x="1968074" y="3324368"/>
            <a:ext cx="3830975" cy="2633795"/>
          </a:xfrm>
          <a:custGeom>
            <a:avLst/>
            <a:gdLst/>
            <a:ahLst/>
            <a:cxnLst/>
            <a:rect r="r" b="b" t="t" l="l"/>
            <a:pathLst>
              <a:path h="2633795" w="3830975">
                <a:moveTo>
                  <a:pt x="0" y="0"/>
                </a:moveTo>
                <a:lnTo>
                  <a:pt x="3830975" y="0"/>
                </a:lnTo>
                <a:lnTo>
                  <a:pt x="3830975" y="2633795"/>
                </a:lnTo>
                <a:lnTo>
                  <a:pt x="0" y="2633795"/>
                </a:lnTo>
                <a:lnTo>
                  <a:pt x="0" y="0"/>
                </a:lnTo>
                <a:close/>
              </a:path>
            </a:pathLst>
          </a:custGeom>
          <a:blipFill>
            <a:blip r:embed="rId5"/>
            <a:stretch>
              <a:fillRect l="-89425" t="-134917" r="-69340" b="-47372"/>
            </a:stretch>
          </a:blipFill>
        </p:spPr>
      </p:sp>
      <p:sp>
        <p:nvSpPr>
          <p:cNvPr name="Freeform 5" id="5"/>
          <p:cNvSpPr/>
          <p:nvPr/>
        </p:nvSpPr>
        <p:spPr>
          <a:xfrm flipH="false" flipV="false" rot="-8230083">
            <a:off x="5684399" y="5492576"/>
            <a:ext cx="2101776" cy="2069191"/>
          </a:xfrm>
          <a:custGeom>
            <a:avLst/>
            <a:gdLst/>
            <a:ahLst/>
            <a:cxnLst/>
            <a:rect r="r" b="b" t="t" l="l"/>
            <a:pathLst>
              <a:path h="2069191" w="2101776">
                <a:moveTo>
                  <a:pt x="0" y="0"/>
                </a:moveTo>
                <a:lnTo>
                  <a:pt x="2101776" y="0"/>
                </a:lnTo>
                <a:lnTo>
                  <a:pt x="2101776" y="2069190"/>
                </a:lnTo>
                <a:lnTo>
                  <a:pt x="0" y="2069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095058" y="5958163"/>
            <a:ext cx="2228537" cy="2366207"/>
          </a:xfrm>
          <a:custGeom>
            <a:avLst/>
            <a:gdLst/>
            <a:ahLst/>
            <a:cxnLst/>
            <a:rect r="r" b="b" t="t" l="l"/>
            <a:pathLst>
              <a:path h="2366207" w="2228537">
                <a:moveTo>
                  <a:pt x="0" y="0"/>
                </a:moveTo>
                <a:lnTo>
                  <a:pt x="2228537" y="0"/>
                </a:lnTo>
                <a:lnTo>
                  <a:pt x="2228537" y="2366207"/>
                </a:lnTo>
                <a:lnTo>
                  <a:pt x="0" y="23662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898265" y="6533458"/>
            <a:ext cx="1585363" cy="2724842"/>
          </a:xfrm>
          <a:custGeom>
            <a:avLst/>
            <a:gdLst/>
            <a:ahLst/>
            <a:cxnLst/>
            <a:rect r="r" b="b" t="t" l="l"/>
            <a:pathLst>
              <a:path h="2724842" w="1585363">
                <a:moveTo>
                  <a:pt x="0" y="0"/>
                </a:moveTo>
                <a:lnTo>
                  <a:pt x="1585362" y="0"/>
                </a:lnTo>
                <a:lnTo>
                  <a:pt x="1585362" y="2724842"/>
                </a:lnTo>
                <a:lnTo>
                  <a:pt x="0" y="27248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1994349" y="4358464"/>
            <a:ext cx="3468223" cy="2705214"/>
          </a:xfrm>
          <a:custGeom>
            <a:avLst/>
            <a:gdLst/>
            <a:ahLst/>
            <a:cxnLst/>
            <a:rect r="r" b="b" t="t" l="l"/>
            <a:pathLst>
              <a:path h="2705214" w="3468223">
                <a:moveTo>
                  <a:pt x="0" y="0"/>
                </a:moveTo>
                <a:lnTo>
                  <a:pt x="3468223" y="0"/>
                </a:lnTo>
                <a:lnTo>
                  <a:pt x="3468223" y="2705214"/>
                </a:lnTo>
                <a:lnTo>
                  <a:pt x="0" y="27052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918390" y="857250"/>
            <a:ext cx="10451219" cy="142049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sp>
        <p:nvSpPr>
          <p:cNvPr name="TextBox 3" id="3"/>
          <p:cNvSpPr txBox="true"/>
          <p:nvPr/>
        </p:nvSpPr>
        <p:spPr>
          <a:xfrm rot="0">
            <a:off x="3679044" y="847725"/>
            <a:ext cx="10929913" cy="1419243"/>
          </a:xfrm>
          <a:prstGeom prst="rect">
            <a:avLst/>
          </a:prstGeom>
        </p:spPr>
        <p:txBody>
          <a:bodyPr anchor="t" rtlCol="false" tIns="0" lIns="0" bIns="0" rIns="0">
            <a:spAutoFit/>
          </a:bodyPr>
          <a:lstStyle/>
          <a:p>
            <a:pPr algn="ctr">
              <a:lnSpc>
                <a:spcPts val="11432"/>
              </a:lnSpc>
            </a:pPr>
            <a:r>
              <a:rPr lang="en-US" sz="8165">
                <a:solidFill>
                  <a:srgbClr val="000000"/>
                </a:solidFill>
                <a:latin typeface="Bobby Jones"/>
                <a:ea typeface="Bobby Jones"/>
                <a:cs typeface="Bobby Jones"/>
                <a:sym typeface="Bobby Jones"/>
              </a:rPr>
              <a:t>style transfer model</a:t>
            </a:r>
          </a:p>
        </p:txBody>
      </p:sp>
      <p:sp>
        <p:nvSpPr>
          <p:cNvPr name="Freeform 4" id="4"/>
          <p:cNvSpPr/>
          <p:nvPr/>
        </p:nvSpPr>
        <p:spPr>
          <a:xfrm flipH="false" flipV="false" rot="0">
            <a:off x="9144063" y="3340595"/>
            <a:ext cx="8314362" cy="5404336"/>
          </a:xfrm>
          <a:custGeom>
            <a:avLst/>
            <a:gdLst/>
            <a:ahLst/>
            <a:cxnLst/>
            <a:rect r="r" b="b" t="t" l="l"/>
            <a:pathLst>
              <a:path h="5404336" w="8314362">
                <a:moveTo>
                  <a:pt x="0" y="0"/>
                </a:moveTo>
                <a:lnTo>
                  <a:pt x="8314363" y="0"/>
                </a:lnTo>
                <a:lnTo>
                  <a:pt x="8314363" y="5404336"/>
                </a:lnTo>
                <a:lnTo>
                  <a:pt x="0" y="5404336"/>
                </a:lnTo>
                <a:lnTo>
                  <a:pt x="0" y="0"/>
                </a:lnTo>
                <a:close/>
              </a:path>
            </a:pathLst>
          </a:custGeom>
          <a:blipFill>
            <a:blip r:embed="rId4"/>
            <a:stretch>
              <a:fillRect l="0" t="0" r="0" b="0"/>
            </a:stretch>
          </a:blipFill>
        </p:spPr>
      </p:sp>
      <p:sp>
        <p:nvSpPr>
          <p:cNvPr name="Freeform 5" id="5"/>
          <p:cNvSpPr/>
          <p:nvPr/>
        </p:nvSpPr>
        <p:spPr>
          <a:xfrm flipH="false" flipV="false" rot="0">
            <a:off x="618265" y="3340595"/>
            <a:ext cx="8314362" cy="5404336"/>
          </a:xfrm>
          <a:custGeom>
            <a:avLst/>
            <a:gdLst/>
            <a:ahLst/>
            <a:cxnLst/>
            <a:rect r="r" b="b" t="t" l="l"/>
            <a:pathLst>
              <a:path h="5404336" w="8314362">
                <a:moveTo>
                  <a:pt x="0" y="0"/>
                </a:moveTo>
                <a:lnTo>
                  <a:pt x="8314363" y="0"/>
                </a:lnTo>
                <a:lnTo>
                  <a:pt x="8314363" y="5404336"/>
                </a:lnTo>
                <a:lnTo>
                  <a:pt x="0" y="5404336"/>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grpSp>
        <p:nvGrpSpPr>
          <p:cNvPr name="Group 3" id="3"/>
          <p:cNvGrpSpPr/>
          <p:nvPr/>
        </p:nvGrpSpPr>
        <p:grpSpPr>
          <a:xfrm rot="0">
            <a:off x="1423493" y="3647068"/>
            <a:ext cx="4947308" cy="4323264"/>
            <a:chOff x="0" y="0"/>
            <a:chExt cx="1302995" cy="1138637"/>
          </a:xfrm>
        </p:grpSpPr>
        <p:sp>
          <p:nvSpPr>
            <p:cNvPr name="Freeform 4" id="4"/>
            <p:cNvSpPr/>
            <p:nvPr/>
          </p:nvSpPr>
          <p:spPr>
            <a:xfrm flipH="false" flipV="false" rot="0">
              <a:off x="0" y="0"/>
              <a:ext cx="1302995" cy="1138637"/>
            </a:xfrm>
            <a:custGeom>
              <a:avLst/>
              <a:gdLst/>
              <a:ahLst/>
              <a:cxnLst/>
              <a:rect r="r" b="b" t="t" l="l"/>
              <a:pathLst>
                <a:path h="1138637" w="1302995">
                  <a:moveTo>
                    <a:pt x="79809" y="0"/>
                  </a:moveTo>
                  <a:lnTo>
                    <a:pt x="1223186" y="0"/>
                  </a:lnTo>
                  <a:cubicBezTo>
                    <a:pt x="1267263" y="0"/>
                    <a:pt x="1302995" y="35732"/>
                    <a:pt x="1302995" y="79809"/>
                  </a:cubicBezTo>
                  <a:lnTo>
                    <a:pt x="1302995" y="1058829"/>
                  </a:lnTo>
                  <a:cubicBezTo>
                    <a:pt x="1302995" y="1079995"/>
                    <a:pt x="1294586" y="1100295"/>
                    <a:pt x="1279619" y="1115262"/>
                  </a:cubicBezTo>
                  <a:cubicBezTo>
                    <a:pt x="1264652" y="1130229"/>
                    <a:pt x="1244353" y="1138637"/>
                    <a:pt x="1223186" y="1138637"/>
                  </a:cubicBezTo>
                  <a:lnTo>
                    <a:pt x="79809" y="1138637"/>
                  </a:lnTo>
                  <a:cubicBezTo>
                    <a:pt x="58642" y="1138637"/>
                    <a:pt x="38342" y="1130229"/>
                    <a:pt x="23375" y="1115262"/>
                  </a:cubicBezTo>
                  <a:cubicBezTo>
                    <a:pt x="8408" y="1100295"/>
                    <a:pt x="0" y="1079995"/>
                    <a:pt x="0" y="1058829"/>
                  </a:cubicBezTo>
                  <a:lnTo>
                    <a:pt x="0" y="79809"/>
                  </a:lnTo>
                  <a:cubicBezTo>
                    <a:pt x="0" y="35732"/>
                    <a:pt x="35732" y="0"/>
                    <a:pt x="79809"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1302995" cy="117673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98390" y="4999075"/>
            <a:ext cx="4197513" cy="1535613"/>
          </a:xfrm>
          <a:prstGeom prst="rect">
            <a:avLst/>
          </a:prstGeom>
        </p:spPr>
        <p:txBody>
          <a:bodyPr anchor="t" rtlCol="false" tIns="0" lIns="0" bIns="0" rIns="0">
            <a:spAutoFit/>
          </a:bodyPr>
          <a:lstStyle/>
          <a:p>
            <a:pPr algn="ctr">
              <a:lnSpc>
                <a:spcPts val="6184"/>
              </a:lnSpc>
            </a:pPr>
            <a:r>
              <a:rPr lang="en-US" b="true" sz="4417">
                <a:solidFill>
                  <a:srgbClr val="000000"/>
                </a:solidFill>
                <a:latin typeface="Alegreya Bold"/>
                <a:ea typeface="Alegreya Bold"/>
                <a:cs typeface="Alegreya Bold"/>
                <a:sym typeface="Alegreya Bold"/>
              </a:rPr>
              <a:t>Model Function Simplification</a:t>
            </a:r>
          </a:p>
        </p:txBody>
      </p:sp>
      <p:grpSp>
        <p:nvGrpSpPr>
          <p:cNvPr name="Group 7" id="7"/>
          <p:cNvGrpSpPr/>
          <p:nvPr/>
        </p:nvGrpSpPr>
        <p:grpSpPr>
          <a:xfrm rot="0">
            <a:off x="6670346" y="3647068"/>
            <a:ext cx="4947308" cy="4323264"/>
            <a:chOff x="0" y="0"/>
            <a:chExt cx="1302995" cy="1138637"/>
          </a:xfrm>
        </p:grpSpPr>
        <p:sp>
          <p:nvSpPr>
            <p:cNvPr name="Freeform 8" id="8"/>
            <p:cNvSpPr/>
            <p:nvPr/>
          </p:nvSpPr>
          <p:spPr>
            <a:xfrm flipH="false" flipV="false" rot="0">
              <a:off x="0" y="0"/>
              <a:ext cx="1302995" cy="1138637"/>
            </a:xfrm>
            <a:custGeom>
              <a:avLst/>
              <a:gdLst/>
              <a:ahLst/>
              <a:cxnLst/>
              <a:rect r="r" b="b" t="t" l="l"/>
              <a:pathLst>
                <a:path h="1138637" w="1302995">
                  <a:moveTo>
                    <a:pt x="79809" y="0"/>
                  </a:moveTo>
                  <a:lnTo>
                    <a:pt x="1223186" y="0"/>
                  </a:lnTo>
                  <a:cubicBezTo>
                    <a:pt x="1267263" y="0"/>
                    <a:pt x="1302995" y="35732"/>
                    <a:pt x="1302995" y="79809"/>
                  </a:cubicBezTo>
                  <a:lnTo>
                    <a:pt x="1302995" y="1058829"/>
                  </a:lnTo>
                  <a:cubicBezTo>
                    <a:pt x="1302995" y="1079995"/>
                    <a:pt x="1294586" y="1100295"/>
                    <a:pt x="1279619" y="1115262"/>
                  </a:cubicBezTo>
                  <a:cubicBezTo>
                    <a:pt x="1264652" y="1130229"/>
                    <a:pt x="1244353" y="1138637"/>
                    <a:pt x="1223186" y="1138637"/>
                  </a:cubicBezTo>
                  <a:lnTo>
                    <a:pt x="79809" y="1138637"/>
                  </a:lnTo>
                  <a:cubicBezTo>
                    <a:pt x="58642" y="1138637"/>
                    <a:pt x="38342" y="1130229"/>
                    <a:pt x="23375" y="1115262"/>
                  </a:cubicBezTo>
                  <a:cubicBezTo>
                    <a:pt x="8408" y="1100295"/>
                    <a:pt x="0" y="1079995"/>
                    <a:pt x="0" y="1058829"/>
                  </a:cubicBezTo>
                  <a:lnTo>
                    <a:pt x="0" y="79809"/>
                  </a:lnTo>
                  <a:cubicBezTo>
                    <a:pt x="0" y="35732"/>
                    <a:pt x="35732" y="0"/>
                    <a:pt x="79809" y="0"/>
                  </a:cubicBezTo>
                  <a:close/>
                </a:path>
              </a:pathLst>
            </a:custGeom>
            <a:solidFill>
              <a:srgbClr val="FFFFFF"/>
            </a:solidFill>
            <a:ln w="38100" cap="rnd">
              <a:solidFill>
                <a:srgbClr val="000000"/>
              </a:solidFill>
              <a:prstDash val="lgDash"/>
              <a:round/>
            </a:ln>
          </p:spPr>
        </p:sp>
        <p:sp>
          <p:nvSpPr>
            <p:cNvPr name="TextBox 9" id="9"/>
            <p:cNvSpPr txBox="true"/>
            <p:nvPr/>
          </p:nvSpPr>
          <p:spPr>
            <a:xfrm>
              <a:off x="0" y="-38100"/>
              <a:ext cx="1302995" cy="117673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912929" y="3647068"/>
            <a:ext cx="4947308" cy="4323264"/>
            <a:chOff x="0" y="0"/>
            <a:chExt cx="1302995" cy="1138637"/>
          </a:xfrm>
        </p:grpSpPr>
        <p:sp>
          <p:nvSpPr>
            <p:cNvPr name="Freeform 11" id="11"/>
            <p:cNvSpPr/>
            <p:nvPr/>
          </p:nvSpPr>
          <p:spPr>
            <a:xfrm flipH="false" flipV="false" rot="0">
              <a:off x="0" y="0"/>
              <a:ext cx="1302995" cy="1138637"/>
            </a:xfrm>
            <a:custGeom>
              <a:avLst/>
              <a:gdLst/>
              <a:ahLst/>
              <a:cxnLst/>
              <a:rect r="r" b="b" t="t" l="l"/>
              <a:pathLst>
                <a:path h="1138637" w="1302995">
                  <a:moveTo>
                    <a:pt x="79809" y="0"/>
                  </a:moveTo>
                  <a:lnTo>
                    <a:pt x="1223186" y="0"/>
                  </a:lnTo>
                  <a:cubicBezTo>
                    <a:pt x="1267263" y="0"/>
                    <a:pt x="1302995" y="35732"/>
                    <a:pt x="1302995" y="79809"/>
                  </a:cubicBezTo>
                  <a:lnTo>
                    <a:pt x="1302995" y="1058829"/>
                  </a:lnTo>
                  <a:cubicBezTo>
                    <a:pt x="1302995" y="1079995"/>
                    <a:pt x="1294586" y="1100295"/>
                    <a:pt x="1279619" y="1115262"/>
                  </a:cubicBezTo>
                  <a:cubicBezTo>
                    <a:pt x="1264652" y="1130229"/>
                    <a:pt x="1244353" y="1138637"/>
                    <a:pt x="1223186" y="1138637"/>
                  </a:cubicBezTo>
                  <a:lnTo>
                    <a:pt x="79809" y="1138637"/>
                  </a:lnTo>
                  <a:cubicBezTo>
                    <a:pt x="58642" y="1138637"/>
                    <a:pt x="38342" y="1130229"/>
                    <a:pt x="23375" y="1115262"/>
                  </a:cubicBezTo>
                  <a:cubicBezTo>
                    <a:pt x="8408" y="1100295"/>
                    <a:pt x="0" y="1079995"/>
                    <a:pt x="0" y="1058829"/>
                  </a:cubicBezTo>
                  <a:lnTo>
                    <a:pt x="0" y="79809"/>
                  </a:lnTo>
                  <a:cubicBezTo>
                    <a:pt x="0" y="35732"/>
                    <a:pt x="35732" y="0"/>
                    <a:pt x="79809" y="0"/>
                  </a:cubicBezTo>
                  <a:close/>
                </a:path>
              </a:pathLst>
            </a:custGeom>
            <a:solidFill>
              <a:srgbClr val="FFFFFF"/>
            </a:solidFill>
            <a:ln w="38100" cap="rnd">
              <a:solidFill>
                <a:srgbClr val="000000"/>
              </a:solidFill>
              <a:prstDash val="lgDash"/>
              <a:round/>
            </a:ln>
          </p:spPr>
        </p:sp>
        <p:sp>
          <p:nvSpPr>
            <p:cNvPr name="TextBox 12" id="12"/>
            <p:cNvSpPr txBox="true"/>
            <p:nvPr/>
          </p:nvSpPr>
          <p:spPr>
            <a:xfrm>
              <a:off x="0" y="-38100"/>
              <a:ext cx="1302995" cy="1176737"/>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3679044" y="847725"/>
            <a:ext cx="10929913" cy="1419243"/>
          </a:xfrm>
          <a:prstGeom prst="rect">
            <a:avLst/>
          </a:prstGeom>
        </p:spPr>
        <p:txBody>
          <a:bodyPr anchor="t" rtlCol="false" tIns="0" lIns="0" bIns="0" rIns="0">
            <a:spAutoFit/>
          </a:bodyPr>
          <a:lstStyle/>
          <a:p>
            <a:pPr algn="ctr">
              <a:lnSpc>
                <a:spcPts val="11432"/>
              </a:lnSpc>
            </a:pPr>
            <a:r>
              <a:rPr lang="en-US" sz="8165">
                <a:solidFill>
                  <a:srgbClr val="000000"/>
                </a:solidFill>
                <a:latin typeface="Bobby Jones"/>
                <a:ea typeface="Bobby Jones"/>
                <a:cs typeface="Bobby Jones"/>
                <a:sym typeface="Bobby Jones"/>
              </a:rPr>
              <a:t>style transfer model</a:t>
            </a:r>
          </a:p>
        </p:txBody>
      </p:sp>
      <p:sp>
        <p:nvSpPr>
          <p:cNvPr name="TextBox 14" id="14"/>
          <p:cNvSpPr txBox="true"/>
          <p:nvPr/>
        </p:nvSpPr>
        <p:spPr>
          <a:xfrm rot="0">
            <a:off x="7198502" y="4953907"/>
            <a:ext cx="4039369" cy="1623862"/>
          </a:xfrm>
          <a:prstGeom prst="rect">
            <a:avLst/>
          </a:prstGeom>
        </p:spPr>
        <p:txBody>
          <a:bodyPr anchor="t" rtlCol="false" tIns="0" lIns="0" bIns="0" rIns="0">
            <a:spAutoFit/>
          </a:bodyPr>
          <a:lstStyle/>
          <a:p>
            <a:pPr algn="ctr">
              <a:lnSpc>
                <a:spcPts val="6570"/>
              </a:lnSpc>
            </a:pPr>
            <a:r>
              <a:rPr lang="en-US" b="true" sz="4693">
                <a:solidFill>
                  <a:srgbClr val="000000"/>
                </a:solidFill>
                <a:latin typeface="Alegreya Bold"/>
                <a:ea typeface="Alegreya Bold"/>
                <a:cs typeface="Alegreya Bold"/>
                <a:sym typeface="Alegreya Bold"/>
              </a:rPr>
              <a:t>Mul</a:t>
            </a:r>
            <a:r>
              <a:rPr lang="en-US" b="true" sz="4693">
                <a:solidFill>
                  <a:srgbClr val="000000"/>
                </a:solidFill>
                <a:latin typeface="Alegreya Bold"/>
                <a:ea typeface="Alegreya Bold"/>
                <a:cs typeface="Alegreya Bold"/>
                <a:sym typeface="Alegreya Bold"/>
              </a:rPr>
              <a:t>tiple Image Input</a:t>
            </a:r>
          </a:p>
        </p:txBody>
      </p:sp>
      <p:sp>
        <p:nvSpPr>
          <p:cNvPr name="TextBox 15" id="15"/>
          <p:cNvSpPr txBox="true"/>
          <p:nvPr/>
        </p:nvSpPr>
        <p:spPr>
          <a:xfrm rot="0">
            <a:off x="12084379" y="4680527"/>
            <a:ext cx="4569810" cy="2172708"/>
          </a:xfrm>
          <a:prstGeom prst="rect">
            <a:avLst/>
          </a:prstGeom>
        </p:spPr>
        <p:txBody>
          <a:bodyPr anchor="t" rtlCol="false" tIns="0" lIns="0" bIns="0" rIns="0">
            <a:spAutoFit/>
          </a:bodyPr>
          <a:lstStyle/>
          <a:p>
            <a:pPr algn="ctr">
              <a:lnSpc>
                <a:spcPts val="6570"/>
              </a:lnSpc>
            </a:pPr>
            <a:r>
              <a:rPr lang="en-US" sz="4693" b="true">
                <a:solidFill>
                  <a:srgbClr val="000000"/>
                </a:solidFill>
                <a:latin typeface="Alegreya Bold"/>
                <a:ea typeface="Alegreya Bold"/>
                <a:cs typeface="Alegreya Bold"/>
                <a:sym typeface="Alegreya Bold"/>
              </a:rPr>
              <a:t>Real-Time Status Display in UI</a:t>
            </a:r>
          </a:p>
          <a:p>
            <a:pPr algn="ctr">
              <a:lnSpc>
                <a:spcPts val="4737"/>
              </a:lnSpc>
            </a:pPr>
            <a:r>
              <a:rPr lang="en-US" b="true" sz="2493">
                <a:solidFill>
                  <a:srgbClr val="000000"/>
                </a:solidFill>
                <a:latin typeface="Alegreya Bold"/>
                <a:ea typeface="Alegreya Bold"/>
                <a:cs typeface="Alegreya Bold"/>
                <a:sym typeface="Alegreya Bold"/>
              </a:rPr>
              <a:t>(FPS, System State, Current Style)</a:t>
            </a:r>
          </a:p>
        </p:txBody>
      </p:sp>
      <p:sp>
        <p:nvSpPr>
          <p:cNvPr name="TextBox 16" id="16"/>
          <p:cNvSpPr txBox="true"/>
          <p:nvPr/>
        </p:nvSpPr>
        <p:spPr>
          <a:xfrm rot="0">
            <a:off x="1507204" y="2822880"/>
            <a:ext cx="4779885" cy="955675"/>
          </a:xfrm>
          <a:prstGeom prst="rect">
            <a:avLst/>
          </a:prstGeom>
        </p:spPr>
        <p:txBody>
          <a:bodyPr anchor="t" rtlCol="false" tIns="0" lIns="0" bIns="0" rIns="0">
            <a:spAutoFit/>
          </a:bodyPr>
          <a:lstStyle/>
          <a:p>
            <a:pPr algn="ctr">
              <a:lnSpc>
                <a:spcPts val="7699"/>
              </a:lnSpc>
            </a:pPr>
            <a:r>
              <a:rPr lang="en-US" sz="5499">
                <a:solidFill>
                  <a:srgbClr val="000000"/>
                </a:solidFill>
                <a:latin typeface="Bobby Jones"/>
                <a:ea typeface="Bobby Jones"/>
                <a:cs typeface="Bobby Jones"/>
                <a:sym typeface="Bobby Jones"/>
              </a:rPr>
              <a:t>point 1</a:t>
            </a:r>
          </a:p>
        </p:txBody>
      </p:sp>
      <p:sp>
        <p:nvSpPr>
          <p:cNvPr name="TextBox 17" id="17"/>
          <p:cNvSpPr txBox="true"/>
          <p:nvPr/>
        </p:nvSpPr>
        <p:spPr>
          <a:xfrm rot="0">
            <a:off x="6828244" y="2832405"/>
            <a:ext cx="4779885" cy="955675"/>
          </a:xfrm>
          <a:prstGeom prst="rect">
            <a:avLst/>
          </a:prstGeom>
        </p:spPr>
        <p:txBody>
          <a:bodyPr anchor="t" rtlCol="false" tIns="0" lIns="0" bIns="0" rIns="0">
            <a:spAutoFit/>
          </a:bodyPr>
          <a:lstStyle/>
          <a:p>
            <a:pPr algn="ctr">
              <a:lnSpc>
                <a:spcPts val="7699"/>
              </a:lnSpc>
            </a:pPr>
            <a:r>
              <a:rPr lang="en-US" sz="5499">
                <a:solidFill>
                  <a:srgbClr val="000000"/>
                </a:solidFill>
                <a:latin typeface="Bobby Jones"/>
                <a:ea typeface="Bobby Jones"/>
                <a:cs typeface="Bobby Jones"/>
                <a:sym typeface="Bobby Jones"/>
              </a:rPr>
              <a:t>point 2</a:t>
            </a:r>
          </a:p>
        </p:txBody>
      </p:sp>
      <p:sp>
        <p:nvSpPr>
          <p:cNvPr name="TextBox 18" id="18"/>
          <p:cNvSpPr txBox="true"/>
          <p:nvPr/>
        </p:nvSpPr>
        <p:spPr>
          <a:xfrm rot="0">
            <a:off x="12074854" y="2832405"/>
            <a:ext cx="4779885" cy="955675"/>
          </a:xfrm>
          <a:prstGeom prst="rect">
            <a:avLst/>
          </a:prstGeom>
        </p:spPr>
        <p:txBody>
          <a:bodyPr anchor="t" rtlCol="false" tIns="0" lIns="0" bIns="0" rIns="0">
            <a:spAutoFit/>
          </a:bodyPr>
          <a:lstStyle/>
          <a:p>
            <a:pPr algn="ctr">
              <a:lnSpc>
                <a:spcPts val="7699"/>
              </a:lnSpc>
            </a:pPr>
            <a:r>
              <a:rPr lang="en-US" sz="5499">
                <a:solidFill>
                  <a:srgbClr val="000000"/>
                </a:solidFill>
                <a:latin typeface="Bobby Jones"/>
                <a:ea typeface="Bobby Jones"/>
                <a:cs typeface="Bobby Jones"/>
                <a:sym typeface="Bobby Jones"/>
              </a:rPr>
              <a:t>point 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grpSp>
        <p:nvGrpSpPr>
          <p:cNvPr name="Group 3" id="3"/>
          <p:cNvGrpSpPr/>
          <p:nvPr/>
        </p:nvGrpSpPr>
        <p:grpSpPr>
          <a:xfrm rot="0">
            <a:off x="1239650" y="4420209"/>
            <a:ext cx="7547625" cy="3630899"/>
            <a:chOff x="0" y="0"/>
            <a:chExt cx="1773390" cy="853116"/>
          </a:xfrm>
        </p:grpSpPr>
        <p:sp>
          <p:nvSpPr>
            <p:cNvPr name="Freeform 4" id="4"/>
            <p:cNvSpPr/>
            <p:nvPr/>
          </p:nvSpPr>
          <p:spPr>
            <a:xfrm flipH="false" flipV="false" rot="0">
              <a:off x="0" y="0"/>
              <a:ext cx="1773390" cy="853116"/>
            </a:xfrm>
            <a:custGeom>
              <a:avLst/>
              <a:gdLst/>
              <a:ahLst/>
              <a:cxnLst/>
              <a:rect r="r" b="b" t="t" l="l"/>
              <a:pathLst>
                <a:path h="853116" w="1773390">
                  <a:moveTo>
                    <a:pt x="52313" y="0"/>
                  </a:moveTo>
                  <a:lnTo>
                    <a:pt x="1721077" y="0"/>
                  </a:lnTo>
                  <a:cubicBezTo>
                    <a:pt x="1749968" y="0"/>
                    <a:pt x="1773390" y="23421"/>
                    <a:pt x="1773390" y="52313"/>
                  </a:cubicBezTo>
                  <a:lnTo>
                    <a:pt x="1773390" y="800803"/>
                  </a:lnTo>
                  <a:cubicBezTo>
                    <a:pt x="1773390" y="829695"/>
                    <a:pt x="1749968" y="853116"/>
                    <a:pt x="1721077" y="853116"/>
                  </a:cubicBezTo>
                  <a:lnTo>
                    <a:pt x="52313" y="853116"/>
                  </a:lnTo>
                  <a:cubicBezTo>
                    <a:pt x="23421" y="853116"/>
                    <a:pt x="0" y="829695"/>
                    <a:pt x="0" y="800803"/>
                  </a:cubicBezTo>
                  <a:lnTo>
                    <a:pt x="0" y="52313"/>
                  </a:lnTo>
                  <a:cubicBezTo>
                    <a:pt x="0" y="23421"/>
                    <a:pt x="23421" y="0"/>
                    <a:pt x="52313"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1773390" cy="891216"/>
            </a:xfrm>
            <a:prstGeom prst="rect">
              <a:avLst/>
            </a:prstGeom>
          </p:spPr>
          <p:txBody>
            <a:bodyPr anchor="ctr" rtlCol="false" tIns="56943" lIns="56943" bIns="56943" rIns="56943"/>
            <a:lstStyle/>
            <a:p>
              <a:pPr algn="ctr">
                <a:lnSpc>
                  <a:spcPts val="2659"/>
                </a:lnSpc>
              </a:pPr>
            </a:p>
          </p:txBody>
        </p:sp>
      </p:grpSp>
      <p:grpSp>
        <p:nvGrpSpPr>
          <p:cNvPr name="Group 6" id="6"/>
          <p:cNvGrpSpPr/>
          <p:nvPr/>
        </p:nvGrpSpPr>
        <p:grpSpPr>
          <a:xfrm rot="0">
            <a:off x="1968396" y="3265097"/>
            <a:ext cx="6090133" cy="1346419"/>
            <a:chOff x="0" y="0"/>
            <a:chExt cx="1430937" cy="316354"/>
          </a:xfrm>
        </p:grpSpPr>
        <p:sp>
          <p:nvSpPr>
            <p:cNvPr name="Freeform 7" id="7"/>
            <p:cNvSpPr/>
            <p:nvPr/>
          </p:nvSpPr>
          <p:spPr>
            <a:xfrm flipH="false" flipV="false" rot="0">
              <a:off x="0" y="0"/>
              <a:ext cx="1430937" cy="316355"/>
            </a:xfrm>
            <a:custGeom>
              <a:avLst/>
              <a:gdLst/>
              <a:ahLst/>
              <a:cxnLst/>
              <a:rect r="r" b="b" t="t" l="l"/>
              <a:pathLst>
                <a:path h="316355" w="1430937">
                  <a:moveTo>
                    <a:pt x="64832" y="0"/>
                  </a:moveTo>
                  <a:lnTo>
                    <a:pt x="1366105" y="0"/>
                  </a:lnTo>
                  <a:cubicBezTo>
                    <a:pt x="1401911" y="0"/>
                    <a:pt x="1430937" y="29026"/>
                    <a:pt x="1430937" y="64832"/>
                  </a:cubicBezTo>
                  <a:lnTo>
                    <a:pt x="1430937" y="251522"/>
                  </a:lnTo>
                  <a:cubicBezTo>
                    <a:pt x="1430937" y="268717"/>
                    <a:pt x="1424107" y="285207"/>
                    <a:pt x="1411949" y="297366"/>
                  </a:cubicBezTo>
                  <a:cubicBezTo>
                    <a:pt x="1399790" y="309524"/>
                    <a:pt x="1383300" y="316355"/>
                    <a:pt x="1366105" y="316355"/>
                  </a:cubicBezTo>
                  <a:lnTo>
                    <a:pt x="64832" y="316355"/>
                  </a:lnTo>
                  <a:cubicBezTo>
                    <a:pt x="47638" y="316355"/>
                    <a:pt x="31147" y="309524"/>
                    <a:pt x="18989" y="297366"/>
                  </a:cubicBezTo>
                  <a:cubicBezTo>
                    <a:pt x="6831" y="285207"/>
                    <a:pt x="0" y="268717"/>
                    <a:pt x="0" y="251522"/>
                  </a:cubicBezTo>
                  <a:lnTo>
                    <a:pt x="0" y="64832"/>
                  </a:lnTo>
                  <a:cubicBezTo>
                    <a:pt x="0" y="47638"/>
                    <a:pt x="6831" y="31147"/>
                    <a:pt x="18989" y="18989"/>
                  </a:cubicBezTo>
                  <a:cubicBezTo>
                    <a:pt x="31147" y="6831"/>
                    <a:pt x="47638" y="0"/>
                    <a:pt x="64832" y="0"/>
                  </a:cubicBezTo>
                  <a:close/>
                </a:path>
              </a:pathLst>
            </a:custGeom>
            <a:solidFill>
              <a:srgbClr val="C6C7C9"/>
            </a:solidFill>
          </p:spPr>
        </p:sp>
        <p:sp>
          <p:nvSpPr>
            <p:cNvPr name="TextBox 8" id="8"/>
            <p:cNvSpPr txBox="true"/>
            <p:nvPr/>
          </p:nvSpPr>
          <p:spPr>
            <a:xfrm>
              <a:off x="0" y="-38100"/>
              <a:ext cx="1430937" cy="354454"/>
            </a:xfrm>
            <a:prstGeom prst="rect">
              <a:avLst/>
            </a:prstGeom>
          </p:spPr>
          <p:txBody>
            <a:bodyPr anchor="ctr" rtlCol="false" tIns="56943" lIns="56943" bIns="56943" rIns="56943"/>
            <a:lstStyle/>
            <a:p>
              <a:pPr algn="ctr">
                <a:lnSpc>
                  <a:spcPts val="2659"/>
                </a:lnSpc>
              </a:pPr>
            </a:p>
          </p:txBody>
        </p:sp>
      </p:grpSp>
      <p:sp>
        <p:nvSpPr>
          <p:cNvPr name="TextBox 9" id="9"/>
          <p:cNvSpPr txBox="true"/>
          <p:nvPr/>
        </p:nvSpPr>
        <p:spPr>
          <a:xfrm rot="0">
            <a:off x="1660890" y="5297315"/>
            <a:ext cx="6705145" cy="1750695"/>
          </a:xfrm>
          <a:prstGeom prst="rect">
            <a:avLst/>
          </a:prstGeom>
        </p:spPr>
        <p:txBody>
          <a:bodyPr anchor="t" rtlCol="false" tIns="0" lIns="0" bIns="0" rIns="0">
            <a:spAutoFit/>
          </a:bodyPr>
          <a:lstStyle/>
          <a:p>
            <a:pPr algn="l" marL="690881" indent="-345440" lvl="1">
              <a:lnSpc>
                <a:spcPts val="4896"/>
              </a:lnSpc>
              <a:buFont typeface="Arial"/>
              <a:buChar char="•"/>
            </a:pPr>
            <a:r>
              <a:rPr lang="en-US" b="true" sz="3200">
                <a:solidFill>
                  <a:srgbClr val="000000"/>
                </a:solidFill>
                <a:latin typeface="Alegreya Bold"/>
                <a:ea typeface="Alegreya Bold"/>
                <a:cs typeface="Alegreya Bold"/>
                <a:sym typeface="Alegreya Bold"/>
              </a:rPr>
              <a:t>Switch Style</a:t>
            </a:r>
          </a:p>
          <a:p>
            <a:pPr algn="l" marL="690881" indent="-345440" lvl="1">
              <a:lnSpc>
                <a:spcPts val="4896"/>
              </a:lnSpc>
              <a:buFont typeface="Arial"/>
              <a:buChar char="•"/>
            </a:pPr>
            <a:r>
              <a:rPr lang="en-US" b="true" sz="3200">
                <a:solidFill>
                  <a:srgbClr val="000000"/>
                </a:solidFill>
                <a:latin typeface="Alegreya Bold"/>
                <a:ea typeface="Alegreya Bold"/>
                <a:cs typeface="Alegreya Bold"/>
                <a:sym typeface="Alegreya Bold"/>
              </a:rPr>
              <a:t>Logic:</a:t>
            </a:r>
          </a:p>
          <a:p>
            <a:pPr algn="l">
              <a:lnSpc>
                <a:spcPts val="4283"/>
              </a:lnSpc>
            </a:pPr>
            <a:r>
              <a:rPr lang="en-US" b="true" sz="2799" i="true">
                <a:solidFill>
                  <a:srgbClr val="000000"/>
                </a:solidFill>
                <a:latin typeface="Alegreya Bold Italics"/>
                <a:ea typeface="Alegreya Bold Italics"/>
                <a:cs typeface="Alegreya Bold Italics"/>
                <a:sym typeface="Alegreya Bold Italics"/>
              </a:rPr>
              <a:t>         </a:t>
            </a:r>
            <a:r>
              <a:rPr lang="en-US" b="true" sz="2799" i="true">
                <a:solidFill>
                  <a:srgbClr val="000000"/>
                </a:solidFill>
                <a:latin typeface="Alegreya Bold Italics"/>
                <a:ea typeface="Alegreya Bold Italics"/>
                <a:cs typeface="Alegreya Bold Italics"/>
                <a:sym typeface="Alegreya Bold Italics"/>
              </a:rPr>
              <a:t>All four fingertips are above their base joints</a:t>
            </a:r>
          </a:p>
        </p:txBody>
      </p:sp>
      <p:sp>
        <p:nvSpPr>
          <p:cNvPr name="TextBox 10" id="10"/>
          <p:cNvSpPr txBox="true"/>
          <p:nvPr/>
        </p:nvSpPr>
        <p:spPr>
          <a:xfrm rot="0">
            <a:off x="2644013" y="511493"/>
            <a:ext cx="12999975" cy="2220825"/>
          </a:xfrm>
          <a:prstGeom prst="rect">
            <a:avLst/>
          </a:prstGeom>
        </p:spPr>
        <p:txBody>
          <a:bodyPr anchor="t" rtlCol="false" tIns="0" lIns="0" bIns="0" rIns="0">
            <a:spAutoFit/>
          </a:bodyPr>
          <a:lstStyle/>
          <a:p>
            <a:pPr algn="ctr">
              <a:lnSpc>
                <a:spcPts val="9752"/>
              </a:lnSpc>
            </a:pPr>
            <a:r>
              <a:rPr lang="en-US" sz="6965">
                <a:solidFill>
                  <a:srgbClr val="000000"/>
                </a:solidFill>
                <a:latin typeface="Bobby Jones"/>
                <a:ea typeface="Bobby Jones"/>
                <a:cs typeface="Bobby Jones"/>
                <a:sym typeface="Bobby Jones"/>
              </a:rPr>
              <a:t>Gesture Control Features </a:t>
            </a:r>
          </a:p>
          <a:p>
            <a:pPr algn="ctr">
              <a:lnSpc>
                <a:spcPts val="7932"/>
              </a:lnSpc>
            </a:pPr>
            <a:r>
              <a:rPr lang="en-US" sz="5665">
                <a:solidFill>
                  <a:srgbClr val="000000"/>
                </a:solidFill>
                <a:latin typeface="Bobby Jones"/>
                <a:ea typeface="Bobby Jones"/>
                <a:cs typeface="Bobby Jones"/>
                <a:sym typeface="Bobby Jones"/>
              </a:rPr>
              <a:t>(Using Mediapipe)</a:t>
            </a:r>
          </a:p>
        </p:txBody>
      </p:sp>
      <p:sp>
        <p:nvSpPr>
          <p:cNvPr name="TextBox 11" id="11"/>
          <p:cNvSpPr txBox="true"/>
          <p:nvPr/>
        </p:nvSpPr>
        <p:spPr>
          <a:xfrm rot="0">
            <a:off x="2985047" y="3392254"/>
            <a:ext cx="4056832" cy="968279"/>
          </a:xfrm>
          <a:prstGeom prst="rect">
            <a:avLst/>
          </a:prstGeom>
        </p:spPr>
        <p:txBody>
          <a:bodyPr anchor="t" rtlCol="false" tIns="0" lIns="0" bIns="0" rIns="0">
            <a:spAutoFit/>
          </a:bodyPr>
          <a:lstStyle/>
          <a:p>
            <a:pPr algn="ctr">
              <a:lnSpc>
                <a:spcPts val="7763"/>
              </a:lnSpc>
            </a:pPr>
            <a:r>
              <a:rPr lang="en-US" sz="5545">
                <a:solidFill>
                  <a:srgbClr val="000000"/>
                </a:solidFill>
                <a:latin typeface="Bobby Jones"/>
                <a:ea typeface="Bobby Jones"/>
                <a:cs typeface="Bobby Jones"/>
                <a:sym typeface="Bobby Jones"/>
              </a:rPr>
              <a:t>✋ Op</a:t>
            </a:r>
            <a:r>
              <a:rPr lang="en-US" sz="5545">
                <a:solidFill>
                  <a:srgbClr val="000000"/>
                </a:solidFill>
                <a:latin typeface="Bobby Jones"/>
                <a:ea typeface="Bobby Jones"/>
                <a:cs typeface="Bobby Jones"/>
                <a:sym typeface="Bobby Jones"/>
              </a:rPr>
              <a:t>en Palm</a:t>
            </a:r>
          </a:p>
        </p:txBody>
      </p:sp>
      <p:grpSp>
        <p:nvGrpSpPr>
          <p:cNvPr name="Group 12" id="12"/>
          <p:cNvGrpSpPr/>
          <p:nvPr/>
        </p:nvGrpSpPr>
        <p:grpSpPr>
          <a:xfrm rot="0">
            <a:off x="9500725" y="4420209"/>
            <a:ext cx="7547625" cy="3630899"/>
            <a:chOff x="0" y="0"/>
            <a:chExt cx="1773390" cy="853116"/>
          </a:xfrm>
        </p:grpSpPr>
        <p:sp>
          <p:nvSpPr>
            <p:cNvPr name="Freeform 13" id="13"/>
            <p:cNvSpPr/>
            <p:nvPr/>
          </p:nvSpPr>
          <p:spPr>
            <a:xfrm flipH="false" flipV="false" rot="0">
              <a:off x="0" y="0"/>
              <a:ext cx="1773390" cy="853116"/>
            </a:xfrm>
            <a:custGeom>
              <a:avLst/>
              <a:gdLst/>
              <a:ahLst/>
              <a:cxnLst/>
              <a:rect r="r" b="b" t="t" l="l"/>
              <a:pathLst>
                <a:path h="853116" w="1773390">
                  <a:moveTo>
                    <a:pt x="52313" y="0"/>
                  </a:moveTo>
                  <a:lnTo>
                    <a:pt x="1721077" y="0"/>
                  </a:lnTo>
                  <a:cubicBezTo>
                    <a:pt x="1749968" y="0"/>
                    <a:pt x="1773390" y="23421"/>
                    <a:pt x="1773390" y="52313"/>
                  </a:cubicBezTo>
                  <a:lnTo>
                    <a:pt x="1773390" y="800803"/>
                  </a:lnTo>
                  <a:cubicBezTo>
                    <a:pt x="1773390" y="829695"/>
                    <a:pt x="1749968" y="853116"/>
                    <a:pt x="1721077" y="853116"/>
                  </a:cubicBezTo>
                  <a:lnTo>
                    <a:pt x="52313" y="853116"/>
                  </a:lnTo>
                  <a:cubicBezTo>
                    <a:pt x="23421" y="853116"/>
                    <a:pt x="0" y="829695"/>
                    <a:pt x="0" y="800803"/>
                  </a:cubicBezTo>
                  <a:lnTo>
                    <a:pt x="0" y="52313"/>
                  </a:lnTo>
                  <a:cubicBezTo>
                    <a:pt x="0" y="23421"/>
                    <a:pt x="23421" y="0"/>
                    <a:pt x="52313" y="0"/>
                  </a:cubicBezTo>
                  <a:close/>
                </a:path>
              </a:pathLst>
            </a:custGeom>
            <a:solidFill>
              <a:srgbClr val="FFFFFF"/>
            </a:solidFill>
            <a:ln w="38100" cap="rnd">
              <a:solidFill>
                <a:srgbClr val="000000"/>
              </a:solidFill>
              <a:prstDash val="lgDash"/>
              <a:round/>
            </a:ln>
          </p:spPr>
        </p:sp>
        <p:sp>
          <p:nvSpPr>
            <p:cNvPr name="TextBox 14" id="14"/>
            <p:cNvSpPr txBox="true"/>
            <p:nvPr/>
          </p:nvSpPr>
          <p:spPr>
            <a:xfrm>
              <a:off x="0" y="-38100"/>
              <a:ext cx="1773390" cy="891216"/>
            </a:xfrm>
            <a:prstGeom prst="rect">
              <a:avLst/>
            </a:prstGeom>
          </p:spPr>
          <p:txBody>
            <a:bodyPr anchor="ctr" rtlCol="false" tIns="56943" lIns="56943" bIns="56943" rIns="56943"/>
            <a:lstStyle/>
            <a:p>
              <a:pPr algn="ctr">
                <a:lnSpc>
                  <a:spcPts val="2659"/>
                </a:lnSpc>
              </a:pPr>
            </a:p>
          </p:txBody>
        </p:sp>
      </p:grpSp>
      <p:grpSp>
        <p:nvGrpSpPr>
          <p:cNvPr name="Group 15" id="15"/>
          <p:cNvGrpSpPr/>
          <p:nvPr/>
        </p:nvGrpSpPr>
        <p:grpSpPr>
          <a:xfrm rot="0">
            <a:off x="10229471" y="3265097"/>
            <a:ext cx="6090133" cy="1346419"/>
            <a:chOff x="0" y="0"/>
            <a:chExt cx="1430937" cy="316354"/>
          </a:xfrm>
        </p:grpSpPr>
        <p:sp>
          <p:nvSpPr>
            <p:cNvPr name="Freeform 16" id="16"/>
            <p:cNvSpPr/>
            <p:nvPr/>
          </p:nvSpPr>
          <p:spPr>
            <a:xfrm flipH="false" flipV="false" rot="0">
              <a:off x="0" y="0"/>
              <a:ext cx="1430937" cy="316355"/>
            </a:xfrm>
            <a:custGeom>
              <a:avLst/>
              <a:gdLst/>
              <a:ahLst/>
              <a:cxnLst/>
              <a:rect r="r" b="b" t="t" l="l"/>
              <a:pathLst>
                <a:path h="316355" w="1430937">
                  <a:moveTo>
                    <a:pt x="64832" y="0"/>
                  </a:moveTo>
                  <a:lnTo>
                    <a:pt x="1366105" y="0"/>
                  </a:lnTo>
                  <a:cubicBezTo>
                    <a:pt x="1401911" y="0"/>
                    <a:pt x="1430937" y="29026"/>
                    <a:pt x="1430937" y="64832"/>
                  </a:cubicBezTo>
                  <a:lnTo>
                    <a:pt x="1430937" y="251522"/>
                  </a:lnTo>
                  <a:cubicBezTo>
                    <a:pt x="1430937" y="268717"/>
                    <a:pt x="1424107" y="285207"/>
                    <a:pt x="1411949" y="297366"/>
                  </a:cubicBezTo>
                  <a:cubicBezTo>
                    <a:pt x="1399790" y="309524"/>
                    <a:pt x="1383300" y="316355"/>
                    <a:pt x="1366105" y="316355"/>
                  </a:cubicBezTo>
                  <a:lnTo>
                    <a:pt x="64832" y="316355"/>
                  </a:lnTo>
                  <a:cubicBezTo>
                    <a:pt x="47638" y="316355"/>
                    <a:pt x="31147" y="309524"/>
                    <a:pt x="18989" y="297366"/>
                  </a:cubicBezTo>
                  <a:cubicBezTo>
                    <a:pt x="6831" y="285207"/>
                    <a:pt x="0" y="268717"/>
                    <a:pt x="0" y="251522"/>
                  </a:cubicBezTo>
                  <a:lnTo>
                    <a:pt x="0" y="64832"/>
                  </a:lnTo>
                  <a:cubicBezTo>
                    <a:pt x="0" y="47638"/>
                    <a:pt x="6831" y="31147"/>
                    <a:pt x="18989" y="18989"/>
                  </a:cubicBezTo>
                  <a:cubicBezTo>
                    <a:pt x="31147" y="6831"/>
                    <a:pt x="47638" y="0"/>
                    <a:pt x="64832" y="0"/>
                  </a:cubicBezTo>
                  <a:close/>
                </a:path>
              </a:pathLst>
            </a:custGeom>
            <a:solidFill>
              <a:srgbClr val="C6C7C9"/>
            </a:solidFill>
          </p:spPr>
        </p:sp>
        <p:sp>
          <p:nvSpPr>
            <p:cNvPr name="TextBox 17" id="17"/>
            <p:cNvSpPr txBox="true"/>
            <p:nvPr/>
          </p:nvSpPr>
          <p:spPr>
            <a:xfrm>
              <a:off x="0" y="-38100"/>
              <a:ext cx="1430937" cy="354454"/>
            </a:xfrm>
            <a:prstGeom prst="rect">
              <a:avLst/>
            </a:prstGeom>
          </p:spPr>
          <p:txBody>
            <a:bodyPr anchor="ctr" rtlCol="false" tIns="56943" lIns="56943" bIns="56943" rIns="56943"/>
            <a:lstStyle/>
            <a:p>
              <a:pPr algn="ctr">
                <a:lnSpc>
                  <a:spcPts val="2659"/>
                </a:lnSpc>
              </a:pPr>
            </a:p>
          </p:txBody>
        </p:sp>
      </p:grpSp>
      <p:sp>
        <p:nvSpPr>
          <p:cNvPr name="TextBox 18" id="18"/>
          <p:cNvSpPr txBox="true"/>
          <p:nvPr/>
        </p:nvSpPr>
        <p:spPr>
          <a:xfrm rot="0">
            <a:off x="9921965" y="4776067"/>
            <a:ext cx="6705145" cy="2912745"/>
          </a:xfrm>
          <a:prstGeom prst="rect">
            <a:avLst/>
          </a:prstGeom>
        </p:spPr>
        <p:txBody>
          <a:bodyPr anchor="t" rtlCol="false" tIns="0" lIns="0" bIns="0" rIns="0">
            <a:spAutoFit/>
          </a:bodyPr>
          <a:lstStyle/>
          <a:p>
            <a:pPr algn="l" marL="690881" indent="-345440" lvl="1">
              <a:lnSpc>
                <a:spcPts val="4896"/>
              </a:lnSpc>
              <a:buFont typeface="Arial"/>
              <a:buChar char="•"/>
            </a:pPr>
            <a:r>
              <a:rPr lang="en-US" b="true" sz="3200">
                <a:solidFill>
                  <a:srgbClr val="000000"/>
                </a:solidFill>
                <a:latin typeface="Alegreya Bold"/>
                <a:ea typeface="Alegreya Bold"/>
                <a:cs typeface="Alegreya Bold"/>
                <a:sym typeface="Alegreya Bold"/>
              </a:rPr>
              <a:t>Captu</a:t>
            </a:r>
            <a:r>
              <a:rPr lang="en-US" b="true" sz="3200">
                <a:solidFill>
                  <a:srgbClr val="000000"/>
                </a:solidFill>
                <a:latin typeface="Alegreya Bold"/>
                <a:ea typeface="Alegreya Bold"/>
                <a:cs typeface="Alegreya Bold"/>
                <a:sym typeface="Alegreya Bold"/>
              </a:rPr>
              <a:t>re and save the current stylized frame as an image</a:t>
            </a:r>
          </a:p>
          <a:p>
            <a:pPr algn="l" marL="690881" indent="-345440" lvl="1">
              <a:lnSpc>
                <a:spcPts val="4896"/>
              </a:lnSpc>
              <a:buFont typeface="Arial"/>
              <a:buChar char="•"/>
            </a:pPr>
            <a:r>
              <a:rPr lang="en-US" b="true" sz="3200">
                <a:solidFill>
                  <a:srgbClr val="000000"/>
                </a:solidFill>
                <a:latin typeface="Alegreya Bold"/>
                <a:ea typeface="Alegreya Bold"/>
                <a:cs typeface="Alegreya Bold"/>
                <a:sym typeface="Alegreya Bold"/>
              </a:rPr>
              <a:t>Logic:</a:t>
            </a:r>
          </a:p>
          <a:p>
            <a:pPr algn="l">
              <a:lnSpc>
                <a:spcPts val="4284"/>
              </a:lnSpc>
            </a:pPr>
            <a:r>
              <a:rPr lang="en-US" sz="2800" b="true">
                <a:solidFill>
                  <a:srgbClr val="000000"/>
                </a:solidFill>
                <a:latin typeface="Alegreya Bold"/>
                <a:ea typeface="Alegreya Bold"/>
                <a:cs typeface="Alegreya Bold"/>
                <a:sym typeface="Alegreya Bold"/>
              </a:rPr>
              <a:t> </a:t>
            </a:r>
            <a:r>
              <a:rPr lang="en-US" sz="2800" i="true" b="true">
                <a:solidFill>
                  <a:srgbClr val="000000"/>
                </a:solidFill>
                <a:latin typeface="Alegreya Bold Italics"/>
                <a:ea typeface="Alegreya Bold Italics"/>
                <a:cs typeface="Alegreya Bold Italics"/>
                <a:sym typeface="Alegreya Bold Italics"/>
              </a:rPr>
              <a:t>       1. Index and middle fingers extended </a:t>
            </a:r>
          </a:p>
          <a:p>
            <a:pPr algn="l">
              <a:lnSpc>
                <a:spcPts val="4284"/>
              </a:lnSpc>
            </a:pPr>
            <a:r>
              <a:rPr lang="en-US" b="true" sz="2800" i="true">
                <a:solidFill>
                  <a:srgbClr val="000000"/>
                </a:solidFill>
                <a:latin typeface="Alegreya Bold Italics"/>
                <a:ea typeface="Alegreya Bold Italics"/>
                <a:cs typeface="Alegreya Bold Italics"/>
                <a:sym typeface="Alegreya Bold Italics"/>
              </a:rPr>
              <a:t>        2. Ring and pinky fingers folded </a:t>
            </a:r>
          </a:p>
        </p:txBody>
      </p:sp>
      <p:sp>
        <p:nvSpPr>
          <p:cNvPr name="TextBox 19" id="19"/>
          <p:cNvSpPr txBox="true"/>
          <p:nvPr/>
        </p:nvSpPr>
        <p:spPr>
          <a:xfrm rot="0">
            <a:off x="11246122" y="3392254"/>
            <a:ext cx="4056832" cy="968279"/>
          </a:xfrm>
          <a:prstGeom prst="rect">
            <a:avLst/>
          </a:prstGeom>
        </p:spPr>
        <p:txBody>
          <a:bodyPr anchor="t" rtlCol="false" tIns="0" lIns="0" bIns="0" rIns="0">
            <a:spAutoFit/>
          </a:bodyPr>
          <a:lstStyle/>
          <a:p>
            <a:pPr algn="ctr">
              <a:lnSpc>
                <a:spcPts val="7763"/>
              </a:lnSpc>
            </a:pPr>
            <a:r>
              <a:rPr lang="en-US" sz="5545">
                <a:solidFill>
                  <a:srgbClr val="000000"/>
                </a:solidFill>
                <a:latin typeface="Bobby Jones"/>
                <a:ea typeface="Bobby Jones"/>
                <a:cs typeface="Bobby Jones"/>
                <a:sym typeface="Bobby Jones"/>
              </a:rPr>
              <a:t>✌️ Scissor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sp>
        <p:nvSpPr>
          <p:cNvPr name="Freeform 3" id="3"/>
          <p:cNvSpPr/>
          <p:nvPr/>
        </p:nvSpPr>
        <p:spPr>
          <a:xfrm flipH="false" flipV="false" rot="0">
            <a:off x="2244262" y="3602081"/>
            <a:ext cx="7577203" cy="4887296"/>
          </a:xfrm>
          <a:custGeom>
            <a:avLst/>
            <a:gdLst/>
            <a:ahLst/>
            <a:cxnLst/>
            <a:rect r="r" b="b" t="t" l="l"/>
            <a:pathLst>
              <a:path h="4887296" w="7577203">
                <a:moveTo>
                  <a:pt x="0" y="0"/>
                </a:moveTo>
                <a:lnTo>
                  <a:pt x="7577202" y="0"/>
                </a:lnTo>
                <a:lnTo>
                  <a:pt x="7577202" y="4887296"/>
                </a:lnTo>
                <a:lnTo>
                  <a:pt x="0" y="4887296"/>
                </a:lnTo>
                <a:lnTo>
                  <a:pt x="0" y="0"/>
                </a:lnTo>
                <a:close/>
              </a:path>
            </a:pathLst>
          </a:custGeom>
          <a:blipFill>
            <a:blip r:embed="rId4"/>
            <a:stretch>
              <a:fillRect l="0" t="0" r="0" b="0"/>
            </a:stretch>
          </a:blipFill>
        </p:spPr>
      </p:sp>
      <p:sp>
        <p:nvSpPr>
          <p:cNvPr name="Freeform 4" id="4"/>
          <p:cNvSpPr/>
          <p:nvPr/>
        </p:nvSpPr>
        <p:spPr>
          <a:xfrm flipH="false" flipV="false" rot="0">
            <a:off x="10127839" y="3602081"/>
            <a:ext cx="6958184" cy="4887296"/>
          </a:xfrm>
          <a:custGeom>
            <a:avLst/>
            <a:gdLst/>
            <a:ahLst/>
            <a:cxnLst/>
            <a:rect r="r" b="b" t="t" l="l"/>
            <a:pathLst>
              <a:path h="4887296" w="6958184">
                <a:moveTo>
                  <a:pt x="0" y="0"/>
                </a:moveTo>
                <a:lnTo>
                  <a:pt x="6958184" y="0"/>
                </a:lnTo>
                <a:lnTo>
                  <a:pt x="6958184" y="4887296"/>
                </a:lnTo>
                <a:lnTo>
                  <a:pt x="0" y="4887296"/>
                </a:lnTo>
                <a:lnTo>
                  <a:pt x="0" y="0"/>
                </a:lnTo>
                <a:close/>
              </a:path>
            </a:pathLst>
          </a:custGeom>
          <a:blipFill>
            <a:blip r:embed="rId5"/>
            <a:stretch>
              <a:fillRect l="-11158" t="-17600" r="-7917" b="-9548"/>
            </a:stretch>
          </a:blipFill>
        </p:spPr>
      </p:sp>
      <p:sp>
        <p:nvSpPr>
          <p:cNvPr name="TextBox 5" id="5"/>
          <p:cNvSpPr txBox="true"/>
          <p:nvPr/>
        </p:nvSpPr>
        <p:spPr>
          <a:xfrm rot="0">
            <a:off x="3918390" y="857250"/>
            <a:ext cx="10451219" cy="2444115"/>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gui design</a:t>
            </a:r>
          </a:p>
          <a:p>
            <a:pPr algn="ctr">
              <a:lnSpc>
                <a:spcPts val="7840"/>
              </a:lnSpc>
            </a:pPr>
            <a:r>
              <a:rPr lang="en-US" sz="5600">
                <a:solidFill>
                  <a:srgbClr val="000000"/>
                </a:solidFill>
                <a:latin typeface="Bobby Jones"/>
                <a:ea typeface="Bobby Jones"/>
                <a:cs typeface="Bobby Jones"/>
                <a:sym typeface="Bobby Jones"/>
              </a:rPr>
              <a:t>(Using PyQt5)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TextBox 3" id="3"/>
          <p:cNvSpPr txBox="true"/>
          <p:nvPr/>
        </p:nvSpPr>
        <p:spPr>
          <a:xfrm rot="0">
            <a:off x="2691138" y="3358912"/>
            <a:ext cx="12905724" cy="1662135"/>
          </a:xfrm>
          <a:prstGeom prst="rect">
            <a:avLst/>
          </a:prstGeom>
        </p:spPr>
        <p:txBody>
          <a:bodyPr anchor="t" rtlCol="false" tIns="0" lIns="0" bIns="0" rIns="0">
            <a:spAutoFit/>
          </a:bodyPr>
          <a:lstStyle/>
          <a:p>
            <a:pPr algn="ctr">
              <a:lnSpc>
                <a:spcPts val="13498"/>
              </a:lnSpc>
            </a:pPr>
            <a:r>
              <a:rPr lang="en-US" sz="9641">
                <a:solidFill>
                  <a:srgbClr val="000000"/>
                </a:solidFill>
                <a:latin typeface="Bobby Jones"/>
                <a:ea typeface="Bobby Jones"/>
                <a:cs typeface="Bobby Jones"/>
                <a:sym typeface="Bobby Jones"/>
              </a:rPr>
              <a:t>Problem solving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DAGmKxHrx1Q</dc:identifier>
  <dcterms:modified xsi:type="dcterms:W3CDTF">2011-08-01T06:04:30Z</dcterms:modified>
  <cp:revision>1</cp:revision>
  <dc:title>數位訊號專案二</dc:title>
</cp:coreProperties>
</file>